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1209" r:id="rId2"/>
    <p:sldId id="1292" r:id="rId3"/>
    <p:sldId id="655" r:id="rId4"/>
    <p:sldId id="1297" r:id="rId5"/>
    <p:sldId id="1298" r:id="rId6"/>
    <p:sldId id="1299" r:id="rId7"/>
    <p:sldId id="1300" r:id="rId8"/>
    <p:sldId id="1215" r:id="rId9"/>
    <p:sldId id="1216" r:id="rId10"/>
    <p:sldId id="1287" r:id="rId11"/>
    <p:sldId id="1273" r:id="rId12"/>
    <p:sldId id="1288" r:id="rId13"/>
    <p:sldId id="1289" r:id="rId14"/>
    <p:sldId id="1210" r:id="rId15"/>
    <p:sldId id="1222" r:id="rId16"/>
    <p:sldId id="1213" r:id="rId17"/>
    <p:sldId id="1221" r:id="rId18"/>
    <p:sldId id="1220" r:id="rId19"/>
    <p:sldId id="1219" r:id="rId20"/>
    <p:sldId id="1252" r:id="rId21"/>
    <p:sldId id="1251" r:id="rId22"/>
    <p:sldId id="1239" r:id="rId23"/>
    <p:sldId id="1254" r:id="rId24"/>
    <p:sldId id="1255" r:id="rId25"/>
    <p:sldId id="1256" r:id="rId26"/>
    <p:sldId id="1257" r:id="rId27"/>
    <p:sldId id="1293" r:id="rId28"/>
    <p:sldId id="1258" r:id="rId29"/>
    <p:sldId id="1229" r:id="rId30"/>
    <p:sldId id="1224" r:id="rId31"/>
    <p:sldId id="1294" r:id="rId32"/>
    <p:sldId id="1227" r:id="rId33"/>
    <p:sldId id="1230" r:id="rId34"/>
    <p:sldId id="1295" r:id="rId35"/>
    <p:sldId id="1232" r:id="rId36"/>
    <p:sldId id="1233" r:id="rId37"/>
    <p:sldId id="1234" r:id="rId38"/>
    <p:sldId id="1301" r:id="rId39"/>
    <p:sldId id="1236" r:id="rId40"/>
    <p:sldId id="1235" r:id="rId41"/>
    <p:sldId id="1247" r:id="rId42"/>
    <p:sldId id="1248" r:id="rId43"/>
    <p:sldId id="1291" r:id="rId44"/>
    <p:sldId id="1249" r:id="rId45"/>
    <p:sldId id="1241" r:id="rId46"/>
    <p:sldId id="1242" r:id="rId47"/>
    <p:sldId id="1243" r:id="rId48"/>
    <p:sldId id="1302" r:id="rId49"/>
    <p:sldId id="1303" r:id="rId50"/>
    <p:sldId id="1304" r:id="rId51"/>
    <p:sldId id="1305" r:id="rId52"/>
    <p:sldId id="1260" r:id="rId53"/>
    <p:sldId id="1261" r:id="rId54"/>
    <p:sldId id="1263" r:id="rId55"/>
    <p:sldId id="1264" r:id="rId56"/>
    <p:sldId id="1266" r:id="rId57"/>
    <p:sldId id="1267" r:id="rId58"/>
    <p:sldId id="1268" r:id="rId59"/>
    <p:sldId id="1269" r:id="rId60"/>
    <p:sldId id="1270" r:id="rId61"/>
    <p:sldId id="1271" r:id="rId62"/>
    <p:sldId id="1272" r:id="rId63"/>
    <p:sldId id="1274" r:id="rId64"/>
    <p:sldId id="1275" r:id="rId65"/>
    <p:sldId id="1280" r:id="rId66"/>
    <p:sldId id="1211" r:id="rId67"/>
    <p:sldId id="1283" r:id="rId68"/>
    <p:sldId id="916" r:id="rId69"/>
  </p:sldIdLst>
  <p:sldSz cx="9144000" cy="6858000" type="screen4x3"/>
  <p:notesSz cx="6834188" cy="99790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81441" autoAdjust="0"/>
  </p:normalViewPr>
  <p:slideViewPr>
    <p:cSldViewPr>
      <p:cViewPr varScale="1">
        <p:scale>
          <a:sx n="95" d="100"/>
          <a:sy n="95" d="100"/>
        </p:scale>
        <p:origin x="15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634" y="54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28F03AE-6FA0-4DA1-827C-395662D19D39}" type="datetimeFigureOut">
              <a:rPr lang="ko-KR" altLang="en-US"/>
              <a:pPr>
                <a:defRPr/>
              </a:pPr>
              <a:t>2021-04-16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78963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3020E8C-AF9F-4DB0-97A1-E330621CFA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D8E378F-F33D-4037-8DD2-EB7A7ADF515A}" type="datetimeFigureOut">
              <a:rPr lang="ko-KR" altLang="en-US"/>
              <a:pPr>
                <a:defRPr/>
              </a:pPr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47713"/>
            <a:ext cx="5967412" cy="4476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392113" y="5383213"/>
            <a:ext cx="6049962" cy="3927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2914650" y="9390063"/>
            <a:ext cx="952500" cy="3159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E5692A3-B309-4501-86F2-B57D752579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1pPr>
    <a:lvl2pPr marL="4572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2pPr>
    <a:lvl3pPr marL="9144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3pPr>
    <a:lvl4pPr marL="13716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4pPr>
    <a:lvl5pPr marL="18288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23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6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5692A3-B309-4501-86F2-B57D752579C6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0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2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3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56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7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4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7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35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1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4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첫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invGray">
          <a:xfrm>
            <a:off x="-7938" y="450912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475656" y="4593388"/>
            <a:ext cx="6363816" cy="8123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invGray">
          <a:xfrm>
            <a:off x="2195736" y="5494078"/>
            <a:ext cx="4680520" cy="5299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kumimoji="0" lang="ko-KR" altLang="en-US"/>
              <a:t>한국소프트웨어산업</a:t>
            </a:r>
            <a:r>
              <a:rPr kumimoji="0" lang="ko-KR" altLang="en-US" baseline="0"/>
              <a:t>협회 </a:t>
            </a:r>
            <a:r>
              <a:rPr kumimoji="0" lang="en-US" altLang="ko-KR" baseline="0"/>
              <a:t>– </a:t>
            </a:r>
            <a:r>
              <a:rPr kumimoji="0" lang="ko-KR" altLang="en-US" baseline="0" err="1"/>
              <a:t>신용권</a:t>
            </a:r>
            <a:r>
              <a:rPr kumimoji="0" lang="ko-KR" altLang="en-US" baseline="0"/>
              <a:t> </a:t>
            </a:r>
            <a:endParaRPr kumimoji="0" lang="ko-KR" altLang="en-US"/>
          </a:p>
        </p:txBody>
      </p:sp>
      <p:pic>
        <p:nvPicPr>
          <p:cNvPr id="2052" name="Picture 4" descr="spring framework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80728"/>
            <a:ext cx="4023531" cy="27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5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3999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2000" baseline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00150" indent="-28575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371600" indent="0">
              <a:buFont typeface="Wingdings" pitchFamily="2" charset="2"/>
              <a:buNone/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주순</a:t>
            </a:r>
            <a:endParaRPr lang="en-US" altLang="ko-KR"/>
          </a:p>
          <a:p>
            <a:pPr lvl="3"/>
            <a:r>
              <a:rPr lang="en-US" altLang="ko-KR"/>
              <a:t>- </a:t>
            </a:r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26498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6732588" y="260350"/>
            <a:ext cx="2343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973203" y="7938"/>
            <a:ext cx="18774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한국소프트웨어산업협회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732588" y="262131"/>
            <a:ext cx="234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신용권</a:t>
            </a:r>
            <a:r>
              <a:rPr lang="en-US" altLang="ko-KR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(café.naver.com/thisisjava)</a:t>
            </a:r>
            <a:endParaRPr lang="ko-KR" altLang="en-US" sz="11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4000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1800" baseline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57300" indent="-34290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282357-B39E-4256-B6CC-B06C9BD4BDFD}"/>
              </a:ext>
            </a:extLst>
          </p:cNvPr>
          <p:cNvCxnSpPr/>
          <p:nvPr userDrawn="1"/>
        </p:nvCxnSpPr>
        <p:spPr>
          <a:xfrm>
            <a:off x="0" y="645318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EF4D38-F4F4-448D-960E-7ECAEFC24D38}"/>
              </a:ext>
            </a:extLst>
          </p:cNvPr>
          <p:cNvSpPr txBox="1"/>
          <p:nvPr userDrawn="1"/>
        </p:nvSpPr>
        <p:spPr>
          <a:xfrm>
            <a:off x="34925" y="6495742"/>
            <a:ext cx="1008683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>
                <a:solidFill>
                  <a:srgbClr val="0070C0"/>
                </a:solidFill>
                <a:latin typeface="+mn-lt"/>
                <a:ea typeface="+mn-ea"/>
              </a:rPr>
              <a:t>관련예제</a:t>
            </a:r>
            <a:r>
              <a:rPr kumimoji="0" lang="en-US" altLang="ko-KR" sz="1400" b="1">
                <a:solidFill>
                  <a:srgbClr val="0070C0"/>
                </a:solidFill>
                <a:latin typeface="+mn-lt"/>
                <a:ea typeface="+mn-ea"/>
              </a:rPr>
              <a:t>:</a:t>
            </a:r>
            <a:endParaRPr kumimoji="0" lang="ko-KR" altLang="en-US" sz="1400" b="1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154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 userDrawn="1"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619250" y="4437063"/>
            <a:ext cx="539750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!</a:t>
            </a:r>
            <a:endParaRPr lang="ko-KR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827088"/>
            <a:ext cx="38100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825500"/>
            <a:ext cx="2714625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23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5" r:id="rId1"/>
    <p:sldLayoutId id="2147484446" r:id="rId2"/>
    <p:sldLayoutId id="2147484447" r:id="rId3"/>
    <p:sldLayoutId id="2147484448" r:id="rId4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user/loginForm" TargetMode="External"/><Relationship Id="rId2" Type="http://schemas.openxmlformats.org/officeDocument/2006/relationships/hyperlink" Target="http://127.0.0.1:5500/service/exam05/#!/user/loginFor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docs.angularjs.org/api/ng/filter/dat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ocs.angularjs.org/api/ng/service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notice/boards" TargetMode="External"/><Relationship Id="rId2" Type="http://schemas.openxmlformats.org/officeDocument/2006/relationships/hyperlink" Target="http://127.0.0.1:5500/#!/user/loginFor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127.0.0.1:5500/service/exam05/notice/boards/1" TargetMode="External"/><Relationship Id="rId5" Type="http://schemas.openxmlformats.org/officeDocument/2006/relationships/hyperlink" Target="http://127.0.0.1:5500/service/exam05/notice/boards?page=3#top" TargetMode="External"/><Relationship Id="rId4" Type="http://schemas.openxmlformats.org/officeDocument/2006/relationships/hyperlink" Target="http://127.0.0.1:5500/service/exam05/notice/boards?page=3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782A64-4178-4CEB-8FF3-24424F08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" y="0"/>
            <a:ext cx="9138411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DD656-D87E-406F-9C88-55C207E88F89}"/>
              </a:ext>
            </a:extLst>
          </p:cNvPr>
          <p:cNvSpPr txBox="1"/>
          <p:nvPr/>
        </p:nvSpPr>
        <p:spPr>
          <a:xfrm>
            <a:off x="683568" y="2350621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Arial Black" panose="020B0A04020102020204" pitchFamily="34" charset="0"/>
              </a:rPr>
              <a:t>AngularJS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D0B35-6E59-449D-AF41-2BC761DBDF1F}"/>
              </a:ext>
            </a:extLst>
          </p:cNvPr>
          <p:cNvSpPr txBox="1"/>
          <p:nvPr/>
        </p:nvSpPr>
        <p:spPr>
          <a:xfrm>
            <a:off x="683568" y="5733256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Arial Black" panose="020B0A04020102020204" pitchFamily="34" charset="0"/>
              </a:rPr>
              <a:t>한국소프트웨어산업협회</a:t>
            </a:r>
            <a:endParaRPr lang="en-US" altLang="ko-KR" b="1">
              <a:latin typeface="Arial Black" panose="020B0A04020102020204" pitchFamily="34" charset="0"/>
            </a:endParaRPr>
          </a:p>
          <a:p>
            <a:r>
              <a:rPr lang="ko-KR" altLang="en-US" b="1">
                <a:latin typeface="Arial Black" panose="020B0A04020102020204" pitchFamily="34" charset="0"/>
              </a:rPr>
              <a:t>신용권</a:t>
            </a:r>
            <a:endParaRPr lang="en-US" altLang="ko-KR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라우트이란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ko-KR" altLang="en-US"/>
              <a:t>의 </a:t>
            </a:r>
            <a:r>
              <a:rPr lang="en-US" altLang="ko-KR"/>
              <a:t>url() </a:t>
            </a:r>
            <a:r>
              <a:rPr lang="ko-KR" altLang="en-US"/>
              <a:t>또는 </a:t>
            </a:r>
            <a:r>
              <a:rPr lang="en-US" altLang="ko-KR"/>
              <a:t>path() </a:t>
            </a:r>
            <a:r>
              <a:rPr lang="ko-KR" altLang="en-US"/>
              <a:t>메소드로 설정한 경로의 뷰 파일을 렌더링</a:t>
            </a:r>
            <a:endParaRPr lang="en-US" altLang="ko-KR"/>
          </a:p>
          <a:p>
            <a:pPr lvl="2"/>
            <a:r>
              <a:rPr lang="en-US" altLang="ko-KR"/>
              <a:t>ngRoute </a:t>
            </a:r>
            <a:r>
              <a:rPr lang="ko-KR" altLang="en-US"/>
              <a:t>모듈의 </a:t>
            </a:r>
            <a:r>
              <a:rPr lang="en-US" altLang="ko-KR"/>
              <a:t>$route </a:t>
            </a:r>
            <a:r>
              <a:rPr lang="ko-KR" altLang="en-US"/>
              <a:t>서비스 이용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ngRoute </a:t>
            </a:r>
            <a:r>
              <a:rPr lang="ko-KR" altLang="en-US"/>
              <a:t>모듈 로딩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&lt;script src="</a:t>
            </a:r>
            <a:r>
              <a:rPr lang="en-US" altLang="ko-KR">
                <a:solidFill>
                  <a:srgbClr val="0070C0"/>
                </a:solidFill>
              </a:rPr>
              <a:t>https://ajax.googleapis.com/ajax/libs/angularjs/1.8.2/</a:t>
            </a:r>
          </a:p>
          <a:p>
            <a:pPr marL="914400" lvl="2" indent="0">
              <a:buNone/>
            </a:pPr>
            <a:r>
              <a:rPr lang="en-US" altLang="ko-KR"/>
              <a:t>                           </a:t>
            </a:r>
            <a:r>
              <a:rPr lang="en-US" altLang="ko-KR">
                <a:solidFill>
                  <a:srgbClr val="C00000"/>
                </a:solidFill>
              </a:rPr>
              <a:t>angular-route.min.js</a:t>
            </a:r>
            <a:r>
              <a:rPr lang="en-US" altLang="ko-KR"/>
              <a:t>"&gt;&lt;/script&gt;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뷰 렌더링 위치 지정</a:t>
            </a:r>
            <a:r>
              <a:rPr lang="en-US" altLang="ko-KR"/>
              <a:t>: </a:t>
            </a:r>
            <a:r>
              <a:rPr lang="en-US" altLang="ko-KR">
                <a:solidFill>
                  <a:srgbClr val="0070C0"/>
                </a:solidFill>
              </a:rPr>
              <a:t>&lt;ng-view/&gt;</a:t>
            </a:r>
          </a:p>
          <a:p>
            <a:pPr lvl="2"/>
            <a:r>
              <a:rPr lang="en-US" altLang="ko-KR"/>
              <a:t>URL </a:t>
            </a:r>
            <a:r>
              <a:rPr lang="ko-KR" altLang="en-US"/>
              <a:t>라우팅된 뷰 파일의 렌더링 위치 지정</a:t>
            </a:r>
            <a:endParaRPr lang="en-US" altLang="ko-KR"/>
          </a:p>
          <a:p>
            <a:pPr lvl="2"/>
            <a:r>
              <a:rPr lang="ko-KR" altLang="en-US"/>
              <a:t>현재</a:t>
            </a:r>
            <a:r>
              <a:rPr lang="en-US" altLang="ko-KR"/>
              <a:t> </a:t>
            </a:r>
            <a:r>
              <a:rPr lang="ko-KR" altLang="en-US"/>
              <a:t>라우팅된 뷰의 </a:t>
            </a:r>
            <a:r>
              <a:rPr lang="en-US" altLang="ko-KR"/>
              <a:t>DOM</a:t>
            </a:r>
            <a:r>
              <a:rPr lang="ko-KR" altLang="en-US"/>
              <a:t>만 메모리에 존재</a:t>
            </a:r>
            <a:endParaRPr lang="en-US" altLang="ko-KR"/>
          </a:p>
          <a:p>
            <a:pPr lvl="2"/>
            <a:r>
              <a:rPr lang="en-US" altLang="ko-KR"/>
              <a:t>ngRoute</a:t>
            </a:r>
            <a:r>
              <a:rPr lang="ko-KR" altLang="en-US"/>
              <a:t> 모듈의 </a:t>
            </a:r>
            <a:r>
              <a:rPr lang="en-US" altLang="ko-KR"/>
              <a:t>$routeProvider</a:t>
            </a:r>
            <a:r>
              <a:rPr lang="ko-KR" altLang="en-US"/>
              <a:t>로 라우트 구성</a:t>
            </a:r>
            <a:r>
              <a:rPr lang="en-US" altLang="ko-KR"/>
              <a:t>(URL</a:t>
            </a:r>
            <a:r>
              <a:rPr lang="ko-KR" altLang="en-US"/>
              <a:t>과 뷰 매핑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$location.url()</a:t>
            </a:r>
            <a:r>
              <a:rPr lang="ko-KR" altLang="en-US"/>
              <a:t>을 이용해서 </a:t>
            </a:r>
            <a:r>
              <a:rPr lang="en-US" altLang="ko-KR"/>
              <a:t>ng-view </a:t>
            </a:r>
            <a:r>
              <a:rPr lang="ko-KR" altLang="en-US"/>
              <a:t>디렉티브에 보여줄 뷰 선택</a:t>
            </a:r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	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HTML5 </a:t>
            </a:r>
            <a:r>
              <a:rPr lang="ko-KR" altLang="en-US"/>
              <a:t>모드 활성화</a:t>
            </a:r>
            <a:endParaRPr lang="en-US" altLang="ko-KR"/>
          </a:p>
          <a:p>
            <a:pPr lvl="2"/>
            <a:r>
              <a:rPr lang="ko-KR" altLang="en-US"/>
              <a:t>라우트시 이동 경로에서 </a:t>
            </a:r>
            <a:r>
              <a:rPr lang="en-US" altLang="ko-KR"/>
              <a:t>#!</a:t>
            </a:r>
            <a:r>
              <a:rPr lang="ko-KR" altLang="en-US"/>
              <a:t> 제거시킴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$location</a:t>
            </a:r>
            <a:r>
              <a:rPr lang="en-US" altLang="ko-KR">
                <a:solidFill>
                  <a:schemeClr val="accent2"/>
                </a:solidFill>
              </a:rPr>
              <a:t>.url(“/user/loginForm”);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/#!/user/loginForm</a:t>
            </a:r>
            <a:endParaRPr lang="en-US" altLang="ko-KR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HTML5 </a:t>
            </a:r>
            <a:r>
              <a:rPr lang="ko-KR" altLang="en-US"/>
              <a:t>히스토리 </a:t>
            </a:r>
            <a:r>
              <a:rPr lang="en-US" altLang="ko-KR"/>
              <a:t>API</a:t>
            </a:r>
            <a:r>
              <a:rPr lang="ko-KR" altLang="en-US"/>
              <a:t>를 이용하도록 변경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기준 경로 설정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>
              <a:solidFill>
                <a:schemeClr val="accent2"/>
              </a:solidFill>
            </a:endParaRPr>
          </a:p>
          <a:p>
            <a:pPr lvl="2"/>
            <a:r>
              <a:rPr lang="en-US" altLang="ko-KR"/>
              <a:t>&lt;a href=“…”&gt; </a:t>
            </a:r>
            <a:r>
              <a:rPr lang="ko-KR" altLang="en-US"/>
              <a:t>서버 페이지 요청 및 이동하는 원래 기능이 제거되고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SPA </a:t>
            </a:r>
            <a:r>
              <a:rPr lang="ko-KR" altLang="en-US"/>
              <a:t>내부에서 </a:t>
            </a:r>
            <a:r>
              <a:rPr lang="en-US" altLang="ko-KR"/>
              <a:t>Route </a:t>
            </a:r>
            <a:r>
              <a:rPr lang="ko-KR" altLang="en-US"/>
              <a:t>경로로 이동함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F8C7CE-8B9A-41B7-92BC-8CB8B7D4A43B}"/>
              </a:ext>
            </a:extLst>
          </p:cNvPr>
          <p:cNvGrpSpPr/>
          <p:nvPr/>
        </p:nvGrpSpPr>
        <p:grpSpPr>
          <a:xfrm>
            <a:off x="1547664" y="2564904"/>
            <a:ext cx="3744416" cy="2765844"/>
            <a:chOff x="1605313" y="1628800"/>
            <a:chExt cx="3744416" cy="27658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0244082-AD77-4C71-84EB-DD95F0F23894}"/>
                </a:ext>
              </a:extLst>
            </p:cNvPr>
            <p:cNvGrpSpPr/>
            <p:nvPr/>
          </p:nvGrpSpPr>
          <p:grpSpPr>
            <a:xfrm>
              <a:off x="1605313" y="1628800"/>
              <a:ext cx="3744416" cy="2304256"/>
              <a:chOff x="1547664" y="1412776"/>
              <a:chExt cx="3481413" cy="206918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CB26025-4836-4275-90F7-8523E60EB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7664" y="1412776"/>
                <a:ext cx="3481413" cy="1643075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BB8344E1-B016-4646-93B0-D8AB7FEF2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5776" y="2492896"/>
                <a:ext cx="598694" cy="9890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36A87F4-81CC-4FEA-B8E6-62E24E66A767}"/>
                  </a:ext>
                </a:extLst>
              </p:cNvPr>
              <p:cNvCxnSpPr/>
              <p:nvPr/>
            </p:nvCxnSpPr>
            <p:spPr>
              <a:xfrm>
                <a:off x="2051720" y="2492896"/>
                <a:ext cx="1236650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A048E0-62D9-4627-AC61-A8E3B591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5313" y="3933056"/>
              <a:ext cx="3692701" cy="461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39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정의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DF58A-3FEC-4033-B9F0-DD64C4E6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96751"/>
            <a:ext cx="6336704" cy="41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9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파라미터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경로 및 쿼리문자열의 파라미터 정의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</a:p>
          <a:p>
            <a:pPr marL="914400" lvl="2" indent="0">
              <a:buNone/>
            </a:pPr>
            <a:r>
              <a:rPr lang="en-US" altLang="ko-KR"/>
              <a:t>      $routeProvider.when(“/boards/</a:t>
            </a:r>
            <a:r>
              <a:rPr lang="en-US" altLang="ko-KR">
                <a:solidFill>
                  <a:srgbClr val="C00000"/>
                </a:solidFill>
              </a:rPr>
              <a:t>:bno</a:t>
            </a:r>
            <a:r>
              <a:rPr lang="en-US" altLang="ko-KR"/>
              <a:t>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</a:t>
            </a:r>
            <a:r>
              <a:rPr lang="en-US" altLang="ko-KR">
                <a:solidFill>
                  <a:srgbClr val="00B050"/>
                </a:solidFill>
              </a:rPr>
              <a:t>&lt;a href=“boards/3”&gt;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$location.url(“/boards/3”);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$routeProvider.when(“/boards”,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 </a:t>
            </a:r>
            <a:r>
              <a:rPr lang="en-US" altLang="ko-KR">
                <a:solidFill>
                  <a:srgbClr val="00B050"/>
                </a:solidFill>
              </a:rPr>
              <a:t>&lt;a href=“boards?pageNo=1”&gt;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$location.url(“/boards?pageNo=1”);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ko-KR" altLang="en-US"/>
              <a:t>컨트롤러에서 </a:t>
            </a:r>
            <a:r>
              <a:rPr lang="en-US" altLang="ko-KR"/>
              <a:t>$routeParams </a:t>
            </a:r>
            <a:r>
              <a:rPr lang="ko-KR" altLang="en-US"/>
              <a:t>서비스를 주입받고 파라미터값 얻기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D415A0-1E1C-4EA4-8887-A219DA8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221088"/>
            <a:ext cx="5512553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8C714-8F91-48C8-B0BB-0B93E4613E4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3027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MVC </a:t>
            </a:r>
            <a:r>
              <a:rPr lang="ko-KR" altLang="en-US"/>
              <a:t>패턴 이해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관심사</a:t>
            </a:r>
            <a:r>
              <a:rPr lang="en-US" altLang="ko-KR"/>
              <a:t>(Model, View, Controller)</a:t>
            </a:r>
            <a:r>
              <a:rPr lang="ko-KR" altLang="en-US"/>
              <a:t>를 분리해서 코드를 작성</a:t>
            </a:r>
            <a:endParaRPr lang="en-US" altLang="ko-KR"/>
          </a:p>
          <a:p>
            <a:pPr lvl="2"/>
            <a:r>
              <a:rPr lang="en-US" altLang="ko-KR"/>
              <a:t>Model: </a:t>
            </a:r>
            <a:r>
              <a:rPr lang="ko-KR" altLang="en-US"/>
              <a:t>데이터 및 데이터 </a:t>
            </a:r>
            <a:r>
              <a:rPr lang="en-US" altLang="ko-KR"/>
              <a:t>CRUD</a:t>
            </a:r>
            <a:r>
              <a:rPr lang="ko-KR" altLang="en-US"/>
              <a:t>에 필요한 로직</a:t>
            </a:r>
            <a:r>
              <a:rPr lang="en-US" altLang="ko-KR"/>
              <a:t>(RESTful </a:t>
            </a:r>
            <a:r>
              <a:rPr lang="ko-KR" altLang="en-US"/>
              <a:t>서비스 호출 코드</a:t>
            </a:r>
            <a:r>
              <a:rPr lang="en-US" altLang="ko-KR"/>
              <a:t>) </a:t>
            </a:r>
            <a:r>
              <a:rPr lang="ko-KR" altLang="en-US"/>
              <a:t>담당</a:t>
            </a:r>
            <a:endParaRPr lang="en-US" altLang="ko-KR"/>
          </a:p>
          <a:p>
            <a:pPr lvl="2"/>
            <a:r>
              <a:rPr lang="en-US" altLang="ko-KR"/>
              <a:t>View: </a:t>
            </a:r>
            <a:r>
              <a:rPr lang="ko-KR" altLang="en-US"/>
              <a:t>사용자 인터페이스</a:t>
            </a:r>
            <a:r>
              <a:rPr lang="en-US" altLang="ko-KR"/>
              <a:t>(UI) </a:t>
            </a:r>
            <a:r>
              <a:rPr lang="ko-KR" altLang="en-US"/>
              <a:t>생성을 위한 마크업 생성 담당</a:t>
            </a:r>
            <a:endParaRPr lang="en-US" altLang="ko-KR"/>
          </a:p>
          <a:p>
            <a:pPr lvl="2"/>
            <a:r>
              <a:rPr lang="en-US" altLang="ko-KR"/>
              <a:t>Controller: Model</a:t>
            </a:r>
            <a:r>
              <a:rPr lang="ko-KR" altLang="en-US"/>
              <a:t>과 </a:t>
            </a:r>
            <a:r>
              <a:rPr lang="en-US" altLang="ko-KR"/>
              <a:t>View</a:t>
            </a:r>
            <a:r>
              <a:rPr lang="ko-KR" altLang="en-US"/>
              <a:t>를 연결짓고</a:t>
            </a:r>
            <a:r>
              <a:rPr lang="en-US" altLang="ko-KR"/>
              <a:t>, </a:t>
            </a:r>
            <a:r>
              <a:rPr lang="ko-KR" altLang="en-US"/>
              <a:t>사용 흐름 제어 담당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AngularJS</a:t>
            </a:r>
            <a:r>
              <a:rPr lang="ko-KR" altLang="en-US"/>
              <a:t>의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참고</a:t>
            </a:r>
            <a:r>
              <a:rPr lang="en-US" altLang="ko-KR"/>
              <a:t>] </a:t>
            </a:r>
            <a:r>
              <a:rPr lang="ko-KR" altLang="en-US"/>
              <a:t>서버 사이드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EF5E41-F862-4CDD-AF0A-CDAA6E9E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51" y="3076289"/>
            <a:ext cx="7777219" cy="1271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35A943-569B-4DF7-8560-9442B1F4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47" y="5079728"/>
            <a:ext cx="6913123" cy="12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</a:t>
            </a:r>
            <a:r>
              <a:rPr lang="ko-KR" altLang="en-US"/>
              <a:t>애플리케이션을 구성하는 컴포넌트</a:t>
            </a: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1B0ACF-004B-4D4B-9A73-32727A40131A}"/>
              </a:ext>
            </a:extLst>
          </p:cNvPr>
          <p:cNvGrpSpPr/>
          <p:nvPr/>
        </p:nvGrpSpPr>
        <p:grpSpPr>
          <a:xfrm>
            <a:off x="683568" y="1193878"/>
            <a:ext cx="7848872" cy="5111973"/>
            <a:chOff x="611560" y="1196752"/>
            <a:chExt cx="7992888" cy="54006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C1B110-D652-488D-9BA6-7A31AA2CE025}"/>
                </a:ext>
              </a:extLst>
            </p:cNvPr>
            <p:cNvSpPr/>
            <p:nvPr/>
          </p:nvSpPr>
          <p:spPr>
            <a:xfrm>
              <a:off x="611560" y="1196752"/>
              <a:ext cx="7992888" cy="540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41EC2D-B9EE-4BF6-8322-937E66187C4C}"/>
                </a:ext>
              </a:extLst>
            </p:cNvPr>
            <p:cNvSpPr/>
            <p:nvPr/>
          </p:nvSpPr>
          <p:spPr>
            <a:xfrm>
              <a:off x="3779912" y="1375288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메인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DBCF2-8A30-4ED1-A70A-B53641E9CAA3}"/>
                </a:ext>
              </a:extLst>
            </p:cNvPr>
            <p:cNvSpPr/>
            <p:nvPr/>
          </p:nvSpPr>
          <p:spPr>
            <a:xfrm>
              <a:off x="827584" y="1363489"/>
              <a:ext cx="2480076" cy="494523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HTML</a:t>
              </a:r>
            </a:p>
            <a:p>
              <a:pPr algn="ctr"/>
              <a:r>
                <a:rPr lang="en-US" altLang="ko-KR"/>
                <a:t>(SPA)</a:t>
              </a:r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2591F4C-6223-414B-B632-C30BE751E198}"/>
                </a:ext>
              </a:extLst>
            </p:cNvPr>
            <p:cNvGrpSpPr/>
            <p:nvPr/>
          </p:nvGrpSpPr>
          <p:grpSpPr>
            <a:xfrm>
              <a:off x="4031940" y="1894780"/>
              <a:ext cx="1674186" cy="670317"/>
              <a:chOff x="3887924" y="2593019"/>
              <a:chExt cx="1674186" cy="67031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8088D42-E510-4E1D-BFAA-842A64C6BEC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1C3AD7-8780-4B79-9419-A5165666842A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CF25AE-65FF-4086-834E-D37EDFD8C41C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B9F0844E-1CED-46D6-A2CE-948D160B47ED}"/>
                </a:ext>
              </a:extLst>
            </p:cNvPr>
            <p:cNvSpPr/>
            <p:nvPr/>
          </p:nvSpPr>
          <p:spPr>
            <a:xfrm flipH="1">
              <a:off x="3382523" y="22048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D0E00A0-C113-4054-8B72-DF7A3A58958A}"/>
                </a:ext>
              </a:extLst>
            </p:cNvPr>
            <p:cNvGrpSpPr/>
            <p:nvPr/>
          </p:nvGrpSpPr>
          <p:grpSpPr>
            <a:xfrm>
              <a:off x="6268388" y="1894780"/>
              <a:ext cx="1674186" cy="670317"/>
              <a:chOff x="3887924" y="2593019"/>
              <a:chExt cx="1674186" cy="67031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27845C0-2CBE-41BA-A4FD-6522B3CCA1C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CFC42C6-2397-405D-9281-0F063565AF78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15D7BBA-2A2A-4D94-9FE0-6CA26A1CF0FF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236E135-258F-4053-895B-EB947BA021C6}"/>
                </a:ext>
              </a:extLst>
            </p:cNvPr>
            <p:cNvGrpSpPr/>
            <p:nvPr/>
          </p:nvGrpSpPr>
          <p:grpSpPr>
            <a:xfrm>
              <a:off x="4031940" y="2707913"/>
              <a:ext cx="1674186" cy="670317"/>
              <a:chOff x="3887924" y="2593019"/>
              <a:chExt cx="1674186" cy="67031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E283741-5999-40FF-B7A1-FAA4CC2FA400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992C90A-4874-4BE4-8FBC-E55ED5AC4283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97D8B02-E844-43E7-BCC1-2A208AF85C89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626F3F8-FCDD-4D16-B022-B9A3C1BA3C9B}"/>
                </a:ext>
              </a:extLst>
            </p:cNvPr>
            <p:cNvGrpSpPr/>
            <p:nvPr/>
          </p:nvGrpSpPr>
          <p:grpSpPr>
            <a:xfrm>
              <a:off x="6277389" y="2707913"/>
              <a:ext cx="1674186" cy="670317"/>
              <a:chOff x="3887924" y="2593019"/>
              <a:chExt cx="1674186" cy="67031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E92F79A-F477-4C79-9E5A-2344A8F85AB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21EE60-C8DE-4809-AFB1-EE9B4DCD2199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652489D-33D2-41D8-82E5-27F6FE1721B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A10780-C8A8-47AE-A40F-12E162378464}"/>
                </a:ext>
              </a:extLst>
            </p:cNvPr>
            <p:cNvSpPr/>
            <p:nvPr/>
          </p:nvSpPr>
          <p:spPr>
            <a:xfrm>
              <a:off x="3779912" y="4149851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 의존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EBC2582-51D5-4CF2-8827-8B0737E371D0}"/>
                </a:ext>
              </a:extLst>
            </p:cNvPr>
            <p:cNvGrpSpPr/>
            <p:nvPr/>
          </p:nvGrpSpPr>
          <p:grpSpPr>
            <a:xfrm>
              <a:off x="4031940" y="4669343"/>
              <a:ext cx="1674186" cy="670317"/>
              <a:chOff x="3887924" y="2593019"/>
              <a:chExt cx="1674186" cy="67031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8463834-294F-4BAA-9754-9DCD85CC020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3CCEDFD-9403-4AE3-806C-2CB80551C61E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2850AF9-6EF8-4B28-BFF6-6805FD81F09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6171614-A8B3-4D1F-88FB-E44BDB08319A}"/>
                </a:ext>
              </a:extLst>
            </p:cNvPr>
            <p:cNvGrpSpPr/>
            <p:nvPr/>
          </p:nvGrpSpPr>
          <p:grpSpPr>
            <a:xfrm>
              <a:off x="6268388" y="4669343"/>
              <a:ext cx="1674186" cy="670317"/>
              <a:chOff x="3887924" y="2593019"/>
              <a:chExt cx="1674186" cy="67031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2CD661-9403-411B-811A-B45617977DCA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FC9A5D8-1F85-41F9-820F-D3451FECC47D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9E594DD-50C3-4642-B96F-E6266BB424C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1C6F57F-A8A5-4C2E-A740-AC969AD49520}"/>
                </a:ext>
              </a:extLst>
            </p:cNvPr>
            <p:cNvGrpSpPr/>
            <p:nvPr/>
          </p:nvGrpSpPr>
          <p:grpSpPr>
            <a:xfrm>
              <a:off x="4031940" y="5482476"/>
              <a:ext cx="1674186" cy="670317"/>
              <a:chOff x="3887924" y="2593019"/>
              <a:chExt cx="1674186" cy="670317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1CD1A16-DEE7-4305-8E05-0882E4B51402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9733C3F-BB9C-4FB6-8B21-F41C094C17C0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76A003D-641C-4141-8C4F-87E7798A703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BF457E2-68BE-4EDA-88E3-937F6BCC9BDD}"/>
                </a:ext>
              </a:extLst>
            </p:cNvPr>
            <p:cNvGrpSpPr/>
            <p:nvPr/>
          </p:nvGrpSpPr>
          <p:grpSpPr>
            <a:xfrm>
              <a:off x="6277389" y="5482476"/>
              <a:ext cx="1674186" cy="670317"/>
              <a:chOff x="3887924" y="2593019"/>
              <a:chExt cx="1674186" cy="670317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B983B34-931D-41BB-82D3-9AE628BC1F86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C709BEF0-C402-4078-912B-BABD3F5D379F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16ED71-8BC9-48EE-BC00-6BAB3A967AA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C90842-6F16-4BE3-AA03-269BD3DCF1AC}"/>
                </a:ext>
              </a:extLst>
            </p:cNvPr>
            <p:cNvSpPr txBox="1"/>
            <p:nvPr/>
          </p:nvSpPr>
          <p:spPr>
            <a:xfrm>
              <a:off x="5733650" y="355522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/>
                <a:t>…</a:t>
              </a:r>
              <a:endParaRPr lang="ko-KR" altLang="en-US" sz="2800"/>
            </a:p>
          </p:txBody>
        </p:sp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03D1B0B1-F254-4EC5-826D-1F18BA639AE8}"/>
                </a:ext>
              </a:extLst>
            </p:cNvPr>
            <p:cNvSpPr/>
            <p:nvPr/>
          </p:nvSpPr>
          <p:spPr>
            <a:xfrm flipH="1">
              <a:off x="3382523" y="50910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785BD494-81B5-4B03-89D1-C8D6A3015E32}"/>
                </a:ext>
              </a:extLst>
            </p:cNvPr>
            <p:cNvSpPr/>
            <p:nvPr/>
          </p:nvSpPr>
          <p:spPr>
            <a:xfrm rot="5400000" flipH="1">
              <a:off x="4997310" y="3674716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579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Module</a:t>
            </a:r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애플리케이션에서 최상위 자바스크립트 컴포넌트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문서와 </a:t>
            </a:r>
            <a:r>
              <a:rPr lang="en-US" altLang="ko-KR"/>
              <a:t>ng-app </a:t>
            </a:r>
            <a:r>
              <a:rPr lang="ko-KR" altLang="en-US"/>
              <a:t>디렉티브로 연결해서 최초 구동</a:t>
            </a:r>
            <a:endParaRPr lang="en-US" altLang="ko-KR"/>
          </a:p>
          <a:p>
            <a:pPr marL="457200" lvl="1" indent="0">
              <a:buNone/>
            </a:pP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/>
              <a:t>Controller</a:t>
            </a:r>
          </a:p>
          <a:p>
            <a:pPr lvl="2"/>
            <a:r>
              <a:rPr lang="ko-KR" altLang="en-US"/>
              <a:t>모델과 뷰를 연결</a:t>
            </a:r>
            <a:endParaRPr lang="en-US" altLang="ko-KR"/>
          </a:p>
          <a:p>
            <a:pPr lvl="2"/>
            <a:r>
              <a:rPr lang="ko-KR" altLang="en-US"/>
              <a:t>모델의 데이터를 뷰에 제공</a:t>
            </a:r>
            <a:endParaRPr lang="en-US" altLang="ko-KR"/>
          </a:p>
          <a:p>
            <a:pPr lvl="2"/>
            <a:r>
              <a:rPr lang="ko-KR" altLang="en-US"/>
              <a:t>뷰의 이벤트 처리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Service</a:t>
            </a:r>
          </a:p>
          <a:p>
            <a:pPr lvl="2"/>
            <a:r>
              <a:rPr lang="ko-KR" altLang="en-US"/>
              <a:t>재사용 가능한 비즈니스 로직 제공</a:t>
            </a:r>
            <a:endParaRPr lang="en-US" altLang="ko-KR"/>
          </a:p>
          <a:p>
            <a:pPr lvl="2"/>
            <a:r>
              <a:rPr lang="ko-KR" altLang="en-US"/>
              <a:t>백</a:t>
            </a:r>
            <a:r>
              <a:rPr lang="en-US" altLang="ko-KR"/>
              <a:t>-</a:t>
            </a:r>
            <a:r>
              <a:rPr lang="ko-KR" altLang="en-US"/>
              <a:t>엔드 </a:t>
            </a:r>
            <a:r>
              <a:rPr lang="en-US" altLang="ko-KR"/>
              <a:t>RESTful</a:t>
            </a:r>
            <a:r>
              <a:rPr lang="ko-KR" altLang="en-US"/>
              <a:t> 서비스와 연동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Directive</a:t>
            </a:r>
          </a:p>
          <a:p>
            <a:pPr lvl="2"/>
            <a:r>
              <a:rPr lang="ko-KR" altLang="en-US"/>
              <a:t>태그 및 속성으로 기술하고 뷰</a:t>
            </a:r>
            <a:r>
              <a:rPr lang="en-US" altLang="ko-KR"/>
              <a:t> </a:t>
            </a:r>
            <a:r>
              <a:rPr lang="ko-KR" altLang="en-US"/>
              <a:t>생성과 관련 기능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Filter</a:t>
            </a:r>
          </a:p>
          <a:p>
            <a:pPr lvl="2"/>
            <a:r>
              <a:rPr lang="ko-KR" altLang="en-US"/>
              <a:t>데이터를 필터링하거나</a:t>
            </a:r>
            <a:r>
              <a:rPr lang="en-US" altLang="ko-KR"/>
              <a:t>, </a:t>
            </a:r>
            <a:r>
              <a:rPr lang="ko-KR" altLang="en-US"/>
              <a:t>변형 기능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2E5DA0-63B0-477E-80B6-170F7B01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72816"/>
            <a:ext cx="4084325" cy="18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3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</a:t>
            </a:r>
            <a:r>
              <a:rPr lang="en-US" altLang="ko-KR"/>
              <a:t> </a:t>
            </a:r>
            <a:r>
              <a:rPr lang="ko-KR" altLang="en-US"/>
              <a:t>생성 및 </a:t>
            </a:r>
            <a:r>
              <a:rPr lang="en-US" altLang="ko-KR"/>
              <a:t>HTML </a:t>
            </a:r>
            <a:r>
              <a:rPr lang="ko-KR" altLang="en-US"/>
              <a:t>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 생성 및 </a:t>
            </a:r>
            <a:r>
              <a:rPr lang="en-US" altLang="ko-KR"/>
              <a:t>HTML</a:t>
            </a:r>
            <a:r>
              <a:rPr lang="ko-KR" altLang="en-US"/>
              <a:t>과 연결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모듈 생성</a:t>
            </a:r>
            <a:endParaRPr lang="en-US" altLang="ko-KR"/>
          </a:p>
          <a:p>
            <a:pPr lvl="2"/>
            <a:r>
              <a:rPr lang="en-US" altLang="ko-KR"/>
              <a:t>var app = angular.module(“app”, [“</a:t>
            </a:r>
            <a:r>
              <a:rPr lang="ko-KR" altLang="en-US" sz="1200"/>
              <a:t>의존모듈이름</a:t>
            </a:r>
            <a:r>
              <a:rPr lang="en-US" altLang="ko-KR" sz="1200"/>
              <a:t>“, “</a:t>
            </a:r>
            <a:r>
              <a:rPr lang="ko-KR" altLang="en-US" sz="1200"/>
              <a:t>의존모듈이름</a:t>
            </a:r>
            <a:r>
              <a:rPr lang="en-US" altLang="ko-KR" sz="1200"/>
              <a:t>“, …</a:t>
            </a:r>
            <a:r>
              <a:rPr lang="en-US" altLang="ko-KR"/>
              <a:t>]);</a:t>
            </a:r>
          </a:p>
          <a:p>
            <a:pPr lvl="2"/>
            <a:r>
              <a:rPr lang="ko-KR" altLang="en-US"/>
              <a:t>의존 모듈이 없어도 </a:t>
            </a:r>
            <a:r>
              <a:rPr lang="en-US" altLang="ko-KR"/>
              <a:t>[]</a:t>
            </a:r>
            <a:r>
              <a:rPr lang="ko-KR" altLang="en-US"/>
              <a:t>는 생략할 수 없음</a:t>
            </a:r>
            <a:endParaRPr lang="en-US" altLang="ko-KR"/>
          </a:p>
          <a:p>
            <a:pPr lvl="2"/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ko-KR" altLang="en-US"/>
              <a:t>모듈 찾기</a:t>
            </a:r>
            <a:endParaRPr lang="en-US" altLang="ko-KR"/>
          </a:p>
          <a:p>
            <a:pPr lvl="2"/>
            <a:r>
              <a:rPr lang="en-US" altLang="ko-KR"/>
              <a:t>var app = angular.module(“app”);</a:t>
            </a:r>
          </a:p>
          <a:p>
            <a:pPr lvl="2"/>
            <a:r>
              <a:rPr lang="en-US" altLang="ko-KR"/>
              <a:t>[]</a:t>
            </a:r>
            <a:r>
              <a:rPr lang="ko-KR" altLang="en-US"/>
              <a:t>는 기술하면 안됨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HTML </a:t>
            </a:r>
            <a:r>
              <a:rPr lang="ko-KR" altLang="en-US"/>
              <a:t>문서와 연결</a:t>
            </a:r>
            <a:endParaRPr lang="en-US" altLang="ko-KR"/>
          </a:p>
          <a:p>
            <a:pPr lvl="2"/>
            <a:r>
              <a:rPr lang="en-US" altLang="ko-KR"/>
              <a:t>&lt;html ng-app=“app”&gt;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FE79B-75F4-469F-AC59-63E715A0D277}"/>
              </a:ext>
            </a:extLst>
          </p:cNvPr>
          <p:cNvSpPr txBox="1"/>
          <p:nvPr/>
        </p:nvSpPr>
        <p:spPr>
          <a:xfrm>
            <a:off x="1043608" y="6508251"/>
            <a:ext cx="246971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exam02_module_create_find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BFF627-A274-4B54-A8FE-31AF67F3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124" y="3284984"/>
            <a:ext cx="491952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9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모듈을 활용한 코드 조직화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복수 모듈 정의 및 로딩</a:t>
            </a:r>
            <a:endParaRPr lang="en-US" altLang="ko-KR"/>
          </a:p>
          <a:p>
            <a:pPr lvl="1"/>
            <a:r>
              <a:rPr lang="ko-KR" altLang="en-US"/>
              <a:t>모듈 의존성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모듈은 다른 모듈에 정의된 컴포넌트에 의존할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복잡한 애플리케이션일 경우 모듈을 분리해서 개발 고려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외부 모듈 로딩 및 현재 모듈의 의존성 설정</a:t>
            </a:r>
            <a:endParaRPr lang="en-US" altLang="ko-KR"/>
          </a:p>
          <a:p>
            <a:pPr lvl="2"/>
            <a:r>
              <a:rPr lang="en-US" altLang="ko-KR"/>
              <a:t>&lt;script src=“</a:t>
            </a:r>
            <a:r>
              <a:rPr lang="en-US" altLang="ko-KR">
                <a:solidFill>
                  <a:srgbClr val="00B050"/>
                </a:solidFill>
              </a:rPr>
              <a:t>otherModule.js</a:t>
            </a:r>
            <a:r>
              <a:rPr lang="en-US" altLang="ko-KR"/>
              <a:t>”&gt;&lt;/script&gt;</a:t>
            </a:r>
          </a:p>
          <a:p>
            <a:pPr lvl="2"/>
            <a:r>
              <a:rPr lang="en-US" altLang="ko-KR"/>
              <a:t>&lt;script&gt;angular.module(“app”, [“</a:t>
            </a:r>
            <a:r>
              <a:rPr lang="en-US" altLang="ko-KR">
                <a:solidFill>
                  <a:srgbClr val="00B050"/>
                </a:solidFill>
              </a:rPr>
              <a:t>otherModuleName</a:t>
            </a:r>
            <a:r>
              <a:rPr lang="en-US" altLang="ko-KR"/>
              <a:t>”]);&lt;/script&gt;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EX:</a:t>
            </a:r>
            <a:r>
              <a:rPr lang="ko-KR" altLang="en-US"/>
              <a:t> </a:t>
            </a:r>
            <a:r>
              <a:rPr lang="en-US" altLang="ko-KR"/>
              <a:t>exam03Module.js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CEFBF3-C723-4230-8A43-B6A33581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13286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981F86-2E2A-4F0B-A291-3B83B4216DC6}"/>
              </a:ext>
            </a:extLst>
          </p:cNvPr>
          <p:cNvSpPr txBox="1"/>
          <p:nvPr/>
        </p:nvSpPr>
        <p:spPr>
          <a:xfrm>
            <a:off x="1043608" y="6508251"/>
            <a:ext cx="257955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exam03_module_dependency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979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  <a:endParaRPr lang="en-US" altLang="ko-KR"/>
          </a:p>
          <a:p>
            <a:pPr lvl="1"/>
            <a:r>
              <a:rPr lang="en-US" altLang="ko-KR"/>
              <a:t>config(</a:t>
            </a:r>
            <a:r>
              <a:rPr lang="en-US" altLang="ko-KR">
                <a:solidFill>
                  <a:srgbClr val="0070C0"/>
                </a:solidFill>
              </a:rPr>
              <a:t>function(xxxProvider, …) { … 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ko-KR" altLang="en-US"/>
              <a:t>매개변수로 서비스의 </a:t>
            </a:r>
            <a:r>
              <a:rPr lang="en-US" altLang="ko-KR"/>
              <a:t>Provider</a:t>
            </a:r>
            <a:r>
              <a:rPr lang="ko-KR" altLang="en-US"/>
              <a:t>를 주입받고 서비스를 초기화할 목적</a:t>
            </a:r>
            <a:endParaRPr lang="en-US" altLang="ko-KR"/>
          </a:p>
          <a:p>
            <a:pPr lvl="2"/>
            <a:r>
              <a:rPr lang="ko-KR" altLang="en-US"/>
              <a:t>로그 레벨</a:t>
            </a:r>
            <a:r>
              <a:rPr lang="en-US" altLang="ko-KR"/>
              <a:t>, HTML5 </a:t>
            </a:r>
            <a:r>
              <a:rPr lang="ko-KR" altLang="en-US"/>
              <a:t>활성화</a:t>
            </a:r>
            <a:r>
              <a:rPr lang="en-US" altLang="ko-KR"/>
              <a:t>, </a:t>
            </a:r>
            <a:r>
              <a:rPr lang="ko-KR" altLang="en-US"/>
              <a:t>라우팅 설정</a:t>
            </a:r>
            <a:endParaRPr lang="en-US" altLang="ko-KR"/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config()</a:t>
            </a:r>
            <a:r>
              <a:rPr lang="ko-KR" altLang="en-US"/>
              <a:t>가 먼저 콜백되고</a:t>
            </a:r>
            <a:r>
              <a:rPr lang="en-US" altLang="ko-KR"/>
              <a:t>, </a:t>
            </a:r>
            <a:r>
              <a:rPr lang="ko-KR" altLang="en-US"/>
              <a:t>현재 모듈의 </a:t>
            </a:r>
            <a:r>
              <a:rPr lang="en-US" altLang="ko-KR"/>
              <a:t>config()</a:t>
            </a:r>
            <a:r>
              <a:rPr lang="ko-KR" altLang="en-US"/>
              <a:t>가 콜백됨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run(</a:t>
            </a:r>
            <a:r>
              <a:rPr lang="en-US" altLang="ko-KR">
                <a:solidFill>
                  <a:srgbClr val="0070C0"/>
                </a:solidFill>
              </a:rPr>
              <a:t>function($rootScope, xxxService, …) {…}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애플리케이션의 전역 범위 데이터 및 기능 정의</a:t>
            </a:r>
            <a:endParaRPr lang="en-US" altLang="ko-KR"/>
          </a:p>
          <a:p>
            <a:pPr lvl="2"/>
            <a:r>
              <a:rPr lang="ko-KR" altLang="en-US"/>
              <a:t>매개변수를 이용해서 다양한 서비스를 주입 받을 수 있음</a:t>
            </a:r>
            <a:endParaRPr lang="en-US" altLang="ko-KR"/>
          </a:p>
          <a:p>
            <a:pPr lvl="2"/>
            <a:r>
              <a:rPr lang="ko-KR" altLang="en-US"/>
              <a:t>의존 모듈 및 현재 모듈의 </a:t>
            </a:r>
            <a:r>
              <a:rPr lang="en-US" altLang="ko-KR"/>
              <a:t>config()</a:t>
            </a:r>
            <a:r>
              <a:rPr lang="ko-KR" altLang="en-US"/>
              <a:t>가 각각 콜백된 이후</a:t>
            </a:r>
            <a:r>
              <a:rPr lang="en-US" altLang="ko-KR"/>
              <a:t>,</a:t>
            </a:r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run()</a:t>
            </a:r>
            <a:r>
              <a:rPr lang="ko-KR" altLang="en-US"/>
              <a:t>이 먼저 콜백되고 현재 모듈의 </a:t>
            </a:r>
            <a:r>
              <a:rPr lang="en-US" altLang="ko-KR"/>
              <a:t>run()</a:t>
            </a:r>
            <a:r>
              <a:rPr lang="ko-KR" altLang="en-US"/>
              <a:t>이 콜백됨</a:t>
            </a:r>
            <a:endParaRPr lang="en-US" altLang="ko-KR"/>
          </a:p>
          <a:p>
            <a:pPr lvl="2"/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1E9A6-82A7-4B81-B44A-317B8A05196F}"/>
              </a:ext>
            </a:extLst>
          </p:cNvPr>
          <p:cNvSpPr txBox="1"/>
          <p:nvPr/>
        </p:nvSpPr>
        <p:spPr>
          <a:xfrm>
            <a:off x="1043608" y="6499862"/>
            <a:ext cx="3160481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exam04_module_config_run_callback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DA894E-7E0D-4D9B-BC8C-F00F6054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25448"/>
            <a:ext cx="4104456" cy="22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9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멀티 페이지과 싱글 페이지 애플리케이션</a:t>
            </a:r>
            <a:endParaRPr lang="en-US" altLang="ko-KR"/>
          </a:p>
          <a:p>
            <a:pPr lvl="1"/>
            <a:r>
              <a:rPr lang="en-US" altLang="ko-KR"/>
              <a:t>MPA (Multi</a:t>
            </a:r>
            <a:r>
              <a:rPr lang="ko-KR" altLang="en-US"/>
              <a:t> </a:t>
            </a:r>
            <a:r>
              <a:rPr lang="en-US" altLang="ko-KR"/>
              <a:t>Page</a:t>
            </a:r>
            <a:r>
              <a:rPr lang="ko-KR" altLang="en-US"/>
              <a:t> </a:t>
            </a:r>
            <a:r>
              <a:rPr lang="en-US" altLang="ko-KR"/>
              <a:t>Application)</a:t>
            </a:r>
          </a:p>
          <a:p>
            <a:pPr lvl="2"/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UI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변경시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새로운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DOM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생성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멀티 페이지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 사이드에서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렌더링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하기 때문에 브라우저는 최소한의 기능만 요구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많은 종류의 브라우저 지원만 응답 시간이 지연될 수 있음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접속하는 브라우저가 많을 경우 대규모 서버사이드 인프라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스트럭처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필요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914400" lvl="2" indent="0">
              <a:buNone/>
            </a:pP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ko-KR"/>
              <a:t>SPA (Single Page Application)</a:t>
            </a:r>
          </a:p>
          <a:p>
            <a:pPr lvl="2"/>
            <a:r>
              <a:rPr lang="ko-KR" altLang="en-US"/>
              <a:t>최초 </a:t>
            </a:r>
            <a:r>
              <a:rPr lang="en-US" altLang="ko-KR"/>
              <a:t>HTML</a:t>
            </a:r>
            <a:r>
              <a:rPr lang="ko-KR" altLang="en-US"/>
              <a:t>을 받고 </a:t>
            </a:r>
            <a:r>
              <a:rPr lang="en-US" altLang="ko-KR"/>
              <a:t>DOM </a:t>
            </a:r>
            <a:r>
              <a:rPr lang="ko-KR" altLang="en-US"/>
              <a:t>생성 </a:t>
            </a:r>
            <a:r>
              <a:rPr lang="en-US" altLang="ko-KR"/>
              <a:t>(</a:t>
            </a:r>
            <a:r>
              <a:rPr lang="ko-KR" altLang="en-US"/>
              <a:t>싱글 페이지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이후 </a:t>
            </a:r>
            <a:r>
              <a:rPr lang="en-US" altLang="ko-KR"/>
              <a:t>UI </a:t>
            </a:r>
            <a:r>
              <a:rPr lang="ko-KR" altLang="en-US"/>
              <a:t>변경은 </a:t>
            </a:r>
            <a:r>
              <a:rPr lang="en-US" altLang="ko-KR"/>
              <a:t>AJAX</a:t>
            </a:r>
            <a:r>
              <a:rPr lang="ko-KR" altLang="en-US"/>
              <a:t>로 </a:t>
            </a:r>
            <a:r>
              <a:rPr lang="en-US" altLang="ko-KR"/>
              <a:t>DOM</a:t>
            </a:r>
            <a:r>
              <a:rPr lang="ko-KR" altLang="en-US"/>
              <a:t>의 일부만 추가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endParaRPr lang="en-US" altLang="ko-KR"/>
          </a:p>
          <a:p>
            <a:pPr lvl="2"/>
            <a:r>
              <a:rPr lang="ko-KR" altLang="en-US"/>
              <a:t>프레임워크를 이용해서 일관된 코드 작성이 필요</a:t>
            </a:r>
            <a:r>
              <a:rPr lang="en-US" altLang="ko-KR"/>
              <a:t>(AngularJS, React,</a:t>
            </a:r>
            <a:r>
              <a:rPr lang="ko-KR" altLang="en-US"/>
              <a:t> </a:t>
            </a:r>
            <a:r>
              <a:rPr lang="en-US" altLang="ko-KR"/>
              <a:t>…)</a:t>
            </a:r>
          </a:p>
          <a:p>
            <a:pPr lvl="2"/>
            <a:r>
              <a:rPr lang="ko-KR" altLang="en-US"/>
              <a:t>자바스크립트 코드량이 증가</a:t>
            </a:r>
            <a:r>
              <a:rPr lang="en-US" altLang="ko-KR"/>
              <a:t>, </a:t>
            </a:r>
            <a:r>
              <a:rPr lang="ko-KR" altLang="en-US"/>
              <a:t>초기 로딩 속도가 늦음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C6D1F-8923-42A7-9CDD-3AB0D9877D73}"/>
              </a:ext>
            </a:extLst>
          </p:cNvPr>
          <p:cNvGrpSpPr/>
          <p:nvPr/>
        </p:nvGrpSpPr>
        <p:grpSpPr>
          <a:xfrm>
            <a:off x="755576" y="4005064"/>
            <a:ext cx="8079889" cy="2218162"/>
            <a:chOff x="755576" y="3823416"/>
            <a:chExt cx="8079889" cy="22181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1B66ED-2C9A-4727-93B0-69B06FB2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26100"/>
              <a:ext cx="3903425" cy="181293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2F12F51-6C8F-453C-8AC8-8E5ADFBD2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4226100"/>
              <a:ext cx="3903425" cy="18154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1E73BF-53B4-403D-9E99-99035DDFD9D1}"/>
                </a:ext>
              </a:extLst>
            </p:cNvPr>
            <p:cNvSpPr txBox="1"/>
            <p:nvPr/>
          </p:nvSpPr>
          <p:spPr>
            <a:xfrm>
              <a:off x="2372901" y="382341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C88445-BE76-4233-9C42-F15CE27F7803}"/>
                </a:ext>
              </a:extLst>
            </p:cNvPr>
            <p:cNvSpPr txBox="1"/>
            <p:nvPr/>
          </p:nvSpPr>
          <p:spPr>
            <a:xfrm>
              <a:off x="6549365" y="382341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205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선언 및 뷰 적용</a:t>
            </a:r>
            <a:endParaRPr lang="en-US" altLang="ko-KR"/>
          </a:p>
          <a:p>
            <a:pPr lvl="1"/>
            <a:r>
              <a:rPr lang="ko-KR" altLang="en-US"/>
              <a:t>컨트롤러 역할</a:t>
            </a:r>
            <a:r>
              <a:rPr lang="en-US" altLang="ko-KR"/>
              <a:t>: </a:t>
            </a:r>
          </a:p>
          <a:p>
            <a:pPr lvl="2"/>
            <a:r>
              <a:rPr lang="ko-KR" altLang="en-US"/>
              <a:t>모델</a:t>
            </a:r>
            <a:r>
              <a:rPr lang="en-US" altLang="ko-KR"/>
              <a:t>(</a:t>
            </a:r>
            <a:r>
              <a:rPr lang="ko-KR" altLang="en-US"/>
              <a:t>서비스</a:t>
            </a:r>
            <a:r>
              <a:rPr lang="en-US" altLang="ko-KR"/>
              <a:t>)</a:t>
            </a:r>
            <a:r>
              <a:rPr lang="ko-KR" altLang="en-US"/>
              <a:t>와 뷰를 연결해주는 역할</a:t>
            </a:r>
            <a:endParaRPr lang="en-US" altLang="ko-KR"/>
          </a:p>
          <a:p>
            <a:pPr lvl="2"/>
            <a:r>
              <a:rPr lang="ko-KR" altLang="en-US"/>
              <a:t>뷰</a:t>
            </a:r>
            <a:r>
              <a:rPr lang="en-US" altLang="ko-KR"/>
              <a:t>(</a:t>
            </a:r>
            <a:r>
              <a:rPr lang="ko-KR" altLang="en-US"/>
              <a:t>브라우저</a:t>
            </a:r>
            <a:r>
              <a:rPr lang="en-US" altLang="ko-KR"/>
              <a:t>)</a:t>
            </a:r>
            <a:r>
              <a:rPr lang="ko-KR" altLang="en-US"/>
              <a:t>에서 발생하는 이벤트</a:t>
            </a:r>
            <a:r>
              <a:rPr lang="en-US" altLang="ko-KR"/>
              <a:t>(</a:t>
            </a:r>
            <a:r>
              <a:rPr lang="ko-KR" altLang="en-US"/>
              <a:t>사용자의 상호작용</a:t>
            </a:r>
            <a:r>
              <a:rPr lang="en-US" altLang="ko-KR"/>
              <a:t>)</a:t>
            </a:r>
            <a:r>
              <a:rPr lang="ko-KR" altLang="en-US"/>
              <a:t>를 처리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컨트롤러 정의</a:t>
            </a:r>
            <a:endParaRPr lang="en-US" altLang="ko-KR"/>
          </a:p>
          <a:p>
            <a:pPr lvl="2"/>
            <a:r>
              <a:rPr lang="en-US" altLang="ko-KR"/>
              <a:t>var module = </a:t>
            </a:r>
            <a:r>
              <a:rPr lang="en-US" altLang="ko-KR">
                <a:solidFill>
                  <a:schemeClr val="accent2"/>
                </a:solidFill>
              </a:rPr>
              <a:t>module.controller(“xxxController”,  function($scope) {…} );</a:t>
            </a:r>
          </a:p>
          <a:p>
            <a:pPr lvl="2"/>
            <a:r>
              <a:rPr lang="ko-KR" altLang="en-US"/>
              <a:t>두번째 함수는 컨트롤러를 생성하기 위한 생성자임</a:t>
            </a:r>
            <a:endParaRPr lang="en-US" altLang="ko-KR"/>
          </a:p>
          <a:p>
            <a:pPr lvl="2"/>
            <a:r>
              <a:rPr lang="en-US" altLang="ko-KR"/>
              <a:t>$scope</a:t>
            </a:r>
            <a:r>
              <a:rPr lang="ko-KR" altLang="en-US"/>
              <a:t>에 정의된 속성</a:t>
            </a:r>
            <a:r>
              <a:rPr lang="en-US" altLang="ko-KR"/>
              <a:t> </a:t>
            </a:r>
            <a:r>
              <a:rPr lang="ko-KR" altLang="en-US"/>
              <a:t>및</a:t>
            </a:r>
            <a:r>
              <a:rPr lang="en-US" altLang="ko-KR"/>
              <a:t> </a:t>
            </a:r>
            <a:r>
              <a:rPr lang="ko-KR" altLang="en-US"/>
              <a:t>메소드만 표현식과 바인딩에 사용할 수 있음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컨트롤러의 뷰 적용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 </a:t>
            </a:r>
            <a:r>
              <a:rPr lang="en-US" altLang="ko-KR">
                <a:solidFill>
                  <a:schemeClr val="accent2"/>
                </a:solidFill>
              </a:rPr>
              <a:t>ng-controller=“xxxController”</a:t>
            </a:r>
            <a:r>
              <a:rPr lang="en-US" altLang="ko-KR"/>
              <a:t>&gt; </a:t>
            </a:r>
            <a:r>
              <a:rPr lang="ko-KR" altLang="en-US"/>
              <a:t>컨트롤러의 뷰 적용 범위</a:t>
            </a:r>
            <a:r>
              <a:rPr lang="en-US" altLang="ko-KR"/>
              <a:t> &lt;/</a:t>
            </a:r>
            <a:r>
              <a:rPr lang="ko-KR" altLang="en-US"/>
              <a:t>태그</a:t>
            </a:r>
            <a:r>
              <a:rPr lang="en-US" altLang="ko-KR"/>
              <a:t>&gt;</a:t>
            </a:r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디렉티브는 컨트롤러 생성자로부터 객체를 생성</a:t>
            </a:r>
            <a:endParaRPr lang="en-US" altLang="ko-KR"/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 수만큼 컨트롤러 객체 생성</a:t>
            </a:r>
            <a:r>
              <a:rPr lang="en-US" altLang="ko-KR"/>
              <a:t>(</a:t>
            </a:r>
            <a:r>
              <a:rPr lang="ko-KR" altLang="en-US"/>
              <a:t>싱글톤이 아님</a:t>
            </a:r>
            <a:r>
              <a:rPr lang="en-US" altLang="ko-KR"/>
              <a:t>)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&lt;body ng-controller=“xxxController”&gt; … &lt;/body&gt;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&lt;div ng-controller=“xxxController”&gt; … &lt;/div&gt;</a:t>
            </a:r>
            <a:endParaRPr lang="ko-KR" altLang="en-US" sz="1300">
              <a:solidFill>
                <a:srgbClr val="00B050"/>
              </a:solidFill>
            </a:endParaRPr>
          </a:p>
          <a:p>
            <a:pPr lvl="2"/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B65D2-9F33-4A17-82FF-D46C701A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54922"/>
            <a:ext cx="6984776" cy="1142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D82829-F04A-474A-B859-35678F5FAA9C}"/>
              </a:ext>
            </a:extLst>
          </p:cNvPr>
          <p:cNvSpPr txBox="1"/>
          <p:nvPr/>
        </p:nvSpPr>
        <p:spPr>
          <a:xfrm>
            <a:off x="1068332" y="6512146"/>
            <a:ext cx="264912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exam05_controller_declaration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25828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바인딩 표현식 </a:t>
            </a:r>
            <a:r>
              <a:rPr lang="en-US" altLang="ko-KR"/>
              <a:t>{{ … }} </a:t>
            </a:r>
            <a:r>
              <a:rPr lang="ko-KR" altLang="en-US"/>
              <a:t>또는 디렉티브</a:t>
            </a:r>
            <a:r>
              <a:rPr lang="en-US" altLang="ko-KR"/>
              <a:t>(ng-xxx)</a:t>
            </a:r>
            <a:r>
              <a:rPr lang="ko-KR" altLang="en-US"/>
              <a:t>에서 사용됨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E7DFA-9F74-4BD7-8343-2BF256B589D7}"/>
              </a:ext>
            </a:extLst>
          </p:cNvPr>
          <p:cNvSpPr txBox="1"/>
          <p:nvPr/>
        </p:nvSpPr>
        <p:spPr>
          <a:xfrm>
            <a:off x="1043608" y="6501950"/>
            <a:ext cx="285674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exam06_scope_property_method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0E025-628C-4A7C-BEC3-8A609296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7322"/>
            <a:ext cx="4255278" cy="2980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66550A-76D7-4308-8D29-4C84C39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622092"/>
            <a:ext cx="7308304" cy="17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5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암시적 모델 속성</a:t>
            </a:r>
            <a:endParaRPr lang="en-US" altLang="ko-KR"/>
          </a:p>
          <a:p>
            <a:pPr lvl="2"/>
            <a:r>
              <a:rPr lang="en-US" altLang="ko-KR"/>
              <a:t>ng-model</a:t>
            </a:r>
            <a:r>
              <a:rPr lang="ko-KR" altLang="en-US"/>
              <a:t>의 값이 </a:t>
            </a:r>
            <a:r>
              <a:rPr lang="en-US" altLang="ko-KR"/>
              <a:t>$scope</a:t>
            </a:r>
            <a:r>
              <a:rPr lang="ko-KR" altLang="en-US"/>
              <a:t>의 존재하는 속성이 아닌 경우</a:t>
            </a:r>
            <a:endParaRPr lang="en-US" altLang="ko-KR"/>
          </a:p>
          <a:p>
            <a:pPr lvl="2"/>
            <a:r>
              <a:rPr lang="ko-KR" altLang="en-US"/>
              <a:t>암시적으로 </a:t>
            </a:r>
            <a:r>
              <a:rPr lang="en-US" altLang="ko-KR"/>
              <a:t>$scope</a:t>
            </a:r>
            <a:r>
              <a:rPr lang="ko-KR" altLang="en-US"/>
              <a:t>의 속성으로 자동 생성됨</a:t>
            </a:r>
            <a:endParaRPr lang="en-US" altLang="ko-KR"/>
          </a:p>
          <a:p>
            <a:pPr lvl="2"/>
            <a:r>
              <a:rPr lang="ko-KR" altLang="en-US"/>
              <a:t>하지만 최초 값이 변경되지 않으면 속성이 자동 생성되지 않음</a:t>
            </a:r>
            <a:endParaRPr lang="en-US" altLang="ko-KR"/>
          </a:p>
          <a:p>
            <a:pPr lvl="2"/>
            <a:r>
              <a:rPr lang="ko-KR" altLang="en-US"/>
              <a:t>따라서 검사 코드 필요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F5A7E-4B6E-4165-AA19-984FDD46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88928"/>
            <a:ext cx="6480720" cy="2624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EC341-56FD-49BB-8DF8-EEEAA18C0CF9}"/>
              </a:ext>
            </a:extLst>
          </p:cNvPr>
          <p:cNvSpPr txBox="1"/>
          <p:nvPr/>
        </p:nvSpPr>
        <p:spPr>
          <a:xfrm>
            <a:off x="1043608" y="6501950"/>
            <a:ext cx="281346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exam07_scope_implicit_property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06FBD-8439-4987-9CD4-DC2F795A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012010"/>
            <a:ext cx="5880654" cy="7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$rootScope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$rootScope</a:t>
            </a:r>
          </a:p>
          <a:p>
            <a:pPr lvl="2"/>
            <a:r>
              <a:rPr lang="en-US" altLang="ko-KR"/>
              <a:t>$rootScope </a:t>
            </a:r>
            <a:r>
              <a:rPr lang="ko-KR" altLang="en-US"/>
              <a:t>서비스 객체를 시작으로 </a:t>
            </a:r>
            <a:r>
              <a:rPr lang="en-US" altLang="ko-KR"/>
              <a:t>$scope</a:t>
            </a:r>
            <a:r>
              <a:rPr lang="ko-KR" altLang="en-US"/>
              <a:t>는 계층구조를 갖는다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각 컨트롤러에는 </a:t>
            </a:r>
            <a:r>
              <a:rPr lang="en-US" altLang="ko-KR"/>
              <a:t>$rootScope</a:t>
            </a:r>
            <a:r>
              <a:rPr lang="ko-KR" altLang="en-US"/>
              <a:t>의 자식인 새 </a:t>
            </a:r>
            <a:r>
              <a:rPr lang="en-US" altLang="ko-KR"/>
              <a:t>$scope </a:t>
            </a:r>
            <a:r>
              <a:rPr lang="ko-KR" altLang="en-US"/>
              <a:t>객체가 부여된다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0319AD-F267-4B7F-94EE-9EFAF6DD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64904"/>
            <a:ext cx="5961905" cy="2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4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/>
              <a:t>$rootScope </a:t>
            </a:r>
            <a:r>
              <a:rPr lang="ko-KR" altLang="en-US"/>
              <a:t>서비스 객체는 컨트롤러 생성자 함수의 매개값으로 주입될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var app = app.controller(“mainController”, (</a:t>
            </a:r>
            <a:r>
              <a:rPr lang="en-US" altLang="ko-KR">
                <a:solidFill>
                  <a:srgbClr val="C00000"/>
                </a:solidFill>
              </a:rPr>
              <a:t>$rootScope</a:t>
            </a:r>
            <a:r>
              <a:rPr lang="en-US" altLang="ko-KR">
                <a:solidFill>
                  <a:schemeClr val="accent1"/>
                </a:solidFill>
              </a:rPr>
              <a:t>, $scope) =&gt; {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    …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});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$rootScope</a:t>
            </a:r>
            <a:r>
              <a:rPr lang="ko-KR" altLang="en-US"/>
              <a:t>의 속성과 메소드는 뷰에서 사용할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F4061-EDE2-44FA-AA5D-7939CF62BDDB}"/>
              </a:ext>
            </a:extLst>
          </p:cNvPr>
          <p:cNvSpPr txBox="1"/>
          <p:nvPr/>
        </p:nvSpPr>
        <p:spPr>
          <a:xfrm>
            <a:off x="1068332" y="6503757"/>
            <a:ext cx="17049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exam08_rootscope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E7BBF-570B-4C15-AEA3-8379CD65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7542727" cy="864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5DF91D-FC0B-41C7-8ED2-C0189A17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15945"/>
            <a:ext cx="5760641" cy="6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이벤트 중계를 통한 스코프 통신</a:t>
            </a:r>
            <a:endParaRPr lang="en-US" altLang="ko-KR"/>
          </a:p>
          <a:p>
            <a:pPr lvl="2"/>
            <a:r>
              <a:rPr lang="en-US" altLang="ko-KR"/>
              <a:t>$rootScope </a:t>
            </a:r>
            <a:r>
              <a:rPr lang="ko-KR" altLang="en-US"/>
              <a:t>및 </a:t>
            </a:r>
            <a:r>
              <a:rPr lang="en-US" altLang="ko-KR"/>
              <a:t>$scope </a:t>
            </a:r>
            <a:r>
              <a:rPr lang="ko-KR" altLang="en-US"/>
              <a:t>객체는 이벤트로 통신을 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$broadcast(): </a:t>
            </a:r>
            <a:r>
              <a:rPr lang="ko-KR" altLang="en-US"/>
              <a:t>위에서 아래 방향으로 이벤트 전달 </a:t>
            </a:r>
            <a:r>
              <a:rPr lang="en-US" altLang="ko-KR"/>
              <a:t>($rootScope -&gt; $scope)</a:t>
            </a:r>
          </a:p>
          <a:p>
            <a:pPr lvl="2"/>
            <a:r>
              <a:rPr lang="en-US" altLang="ko-KR"/>
              <a:t>$emit(): </a:t>
            </a:r>
            <a:r>
              <a:rPr lang="ko-KR" altLang="en-US"/>
              <a:t>아래에서 위 방향으로 이벤트 전달</a:t>
            </a:r>
            <a:r>
              <a:rPr lang="en-US" altLang="ko-KR"/>
              <a:t>($scope -&gt; $rootScope)</a:t>
            </a:r>
          </a:p>
          <a:p>
            <a:pPr lvl="2"/>
            <a:r>
              <a:rPr lang="en-US" altLang="ko-KR"/>
              <a:t>$on(): </a:t>
            </a:r>
            <a:r>
              <a:rPr lang="ko-KR" altLang="en-US"/>
              <a:t>이벤트 수신 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69AB5-F221-40D0-A40C-0EB04238A278}"/>
              </a:ext>
            </a:extLst>
          </p:cNvPr>
          <p:cNvSpPr txBox="1"/>
          <p:nvPr/>
        </p:nvSpPr>
        <p:spPr>
          <a:xfrm>
            <a:off x="1051976" y="6501950"/>
            <a:ext cx="2236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exam09_scope_broadcast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98CE1F-9736-4762-B98F-7979DEDE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5589306" cy="38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스코프 속성 감시</a:t>
            </a:r>
            <a:endParaRPr lang="en-US" altLang="ko-KR"/>
          </a:p>
          <a:p>
            <a:pPr lvl="1"/>
            <a:r>
              <a:rPr lang="ko-KR" altLang="en-US"/>
              <a:t>스코프의 속성 변화에 반응하는 핸들러 등록</a:t>
            </a:r>
            <a:endParaRPr lang="en-US" altLang="ko-KR"/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$watch(expression,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표현식을 통해 참조한 값이 바뀔 때 통보 받을 핸들러를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F80CE-572A-4032-9340-9CFF7930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19" y="1872650"/>
            <a:ext cx="6876256" cy="33994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13093F-E5E5-4358-9794-64BC0683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19" y="5360202"/>
            <a:ext cx="5937869" cy="10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71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>
                <a:solidFill>
                  <a:srgbClr val="0070C0"/>
                </a:solidFill>
              </a:rPr>
              <a:t>$watchCollection(object,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객체 내 임의의 속성이 바뀔 때 통보 받을 핸들러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732E4E-FE4F-4EC7-B0A3-D7416692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84784"/>
            <a:ext cx="4896544" cy="2720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45D967-E2EB-4B6C-AE7B-C51473B8B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365104"/>
            <a:ext cx="6516216" cy="11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8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외부에서 스코프 변화 일으키기</a:t>
            </a:r>
            <a:endParaRPr lang="en-US" altLang="ko-KR"/>
          </a:p>
          <a:p>
            <a:pPr lvl="1"/>
            <a:r>
              <a:rPr lang="en-US" altLang="ko-KR"/>
              <a:t>ng-controller</a:t>
            </a:r>
            <a:r>
              <a:rPr lang="ko-KR" altLang="en-US"/>
              <a:t>가 적용된 엘리먼트 찾기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);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B050"/>
                </a:solidFill>
              </a:rPr>
              <a:t>&lt;!-- id</a:t>
            </a:r>
            <a:r>
              <a:rPr lang="ko-KR" altLang="en-US">
                <a:solidFill>
                  <a:srgbClr val="00B050"/>
                </a:solidFill>
              </a:rPr>
              <a:t>는 전역변수로 자동 생성되므로 매개값으로 사용가 </a:t>
            </a:r>
            <a:r>
              <a:rPr lang="en-US" altLang="ko-KR">
                <a:solidFill>
                  <a:srgbClr val="00B050"/>
                </a:solidFill>
              </a:rPr>
              <a:t>--&gt;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&lt;body id=“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>
                <a:solidFill>
                  <a:srgbClr val="00B050"/>
                </a:solidFill>
              </a:rPr>
              <a:t>” ng-controller=“mainController”&gt;</a:t>
            </a:r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있다면 </a:t>
            </a:r>
            <a:r>
              <a:rPr lang="en-US" altLang="ko-KR"/>
              <a:t>$(</a:t>
            </a:r>
            <a:r>
              <a:rPr lang="en-US" altLang="ko-KR">
                <a:solidFill>
                  <a:srgbClr val="0070C0"/>
                </a:solidFill>
              </a:rPr>
              <a:t>#angularRegion</a:t>
            </a:r>
            <a:r>
              <a:rPr lang="en-US" altLang="ko-KR"/>
              <a:t>)</a:t>
            </a:r>
            <a:r>
              <a:rPr lang="ko-KR" altLang="en-US"/>
              <a:t>와 동일</a:t>
            </a:r>
            <a:endParaRPr lang="en-US" altLang="ko-KR"/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있지 않다면 내장된 </a:t>
            </a:r>
            <a:r>
              <a:rPr lang="en-US" altLang="ko-KR"/>
              <a:t>jqLite(jQuery Lite) </a:t>
            </a:r>
            <a:r>
              <a:rPr lang="ko-KR" altLang="en-US"/>
              <a:t>구현체 사용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$scope</a:t>
            </a:r>
            <a:r>
              <a:rPr lang="ko-KR" altLang="en-US"/>
              <a:t>에 접근해서 스코프 함수 호출하기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).</a:t>
            </a:r>
            <a:r>
              <a:rPr lang="en-US" altLang="ko-KR">
                <a:solidFill>
                  <a:srgbClr val="C00000"/>
                </a:solidFill>
              </a:rPr>
              <a:t>scope().$apply(“</a:t>
            </a:r>
            <a:r>
              <a:rPr lang="ko-KR" altLang="en-US">
                <a:solidFill>
                  <a:srgbClr val="C00000"/>
                </a:solidFill>
              </a:rPr>
              <a:t>스코프의 </a:t>
            </a:r>
            <a:r>
              <a:rPr lang="en-US" altLang="ko-KR">
                <a:solidFill>
                  <a:srgbClr val="C00000"/>
                </a:solidFill>
              </a:rPr>
              <a:t>fn()”)</a:t>
            </a:r>
            <a:r>
              <a:rPr lang="en-US" altLang="ko-KR"/>
              <a:t>;</a:t>
            </a:r>
          </a:p>
          <a:p>
            <a:pPr lvl="2"/>
            <a:r>
              <a:rPr lang="ko-KR" altLang="en-US"/>
              <a:t>컨트롤러 비적용 범위의 변경 사항을 컨트롤러 적용 범위로 주입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01950"/>
            <a:ext cx="22895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exam11_outside_to_scope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50E7E2-ABA1-4D24-8458-3766C40F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05064"/>
            <a:ext cx="5760640" cy="13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8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디렉티브는 언제</a:t>
            </a:r>
            <a:r>
              <a:rPr lang="en-US" altLang="ko-KR"/>
              <a:t>, </a:t>
            </a:r>
            <a:r>
              <a:rPr lang="ko-KR" altLang="en-US"/>
              <a:t>왜 사용하나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언제 왜 사용하나</a:t>
            </a:r>
            <a:r>
              <a:rPr lang="en-US" altLang="ko-KR"/>
              <a:t>?</a:t>
            </a:r>
          </a:p>
          <a:p>
            <a:pPr lvl="2"/>
            <a:r>
              <a:rPr lang="ko-KR" altLang="en-US"/>
              <a:t>데이터 바인딩</a:t>
            </a:r>
            <a:endParaRPr lang="en-US" altLang="ko-KR"/>
          </a:p>
          <a:p>
            <a:pPr lvl="2"/>
            <a:r>
              <a:rPr lang="ko-KR" altLang="en-US"/>
              <a:t>템플릿 생성</a:t>
            </a:r>
            <a:endParaRPr lang="en-US" altLang="ko-KR"/>
          </a:p>
          <a:p>
            <a:pPr lvl="2"/>
            <a:r>
              <a:rPr lang="ko-KR" altLang="en-US"/>
              <a:t>폼 유효성 검증</a:t>
            </a:r>
            <a:endParaRPr lang="en-US" altLang="ko-KR"/>
          </a:p>
          <a:p>
            <a:pPr lvl="2"/>
            <a:r>
              <a:rPr lang="ko-KR" altLang="en-US"/>
              <a:t>이벤트 처리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조작 기능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티렉티브 형태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&gt;</a:t>
            </a:r>
            <a:r>
              <a:rPr lang="ko-KR" altLang="en-US"/>
              <a:t>에 애플리케이션 기능을 추가해 준다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태그명 또는 어트리뷰트명로 사용된다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AngularJS</a:t>
            </a:r>
            <a:r>
              <a:rPr lang="ko-KR" altLang="en-US"/>
              <a:t>의 내장 디렉티브는 </a:t>
            </a:r>
            <a:r>
              <a:rPr lang="en-US" altLang="ko-KR"/>
              <a:t>ng-* </a:t>
            </a:r>
            <a:r>
              <a:rPr lang="ko-KR" altLang="en-US"/>
              <a:t>이름을 가진다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EX: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&lt;html ng-app=“…”&gt;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ng-controller=“…”&gt;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ng-repeat=“…”&gt;</a:t>
            </a:r>
          </a:p>
          <a:p>
            <a:pPr marL="457200" lvl="1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&lt;ng-include=“…”&gt;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552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2"/>
            <a:endParaRPr lang="en-US" altLang="ko-KR"/>
          </a:p>
          <a:p>
            <a:pPr lvl="1"/>
            <a:r>
              <a:rPr lang="ko-KR" altLang="en-US"/>
              <a:t>모던 웹 애플리케이션</a:t>
            </a:r>
            <a:endParaRPr lang="en-US" altLang="ko-KR"/>
          </a:p>
          <a:p>
            <a:pPr lvl="2"/>
            <a:r>
              <a:rPr lang="ko-KR" altLang="en-US"/>
              <a:t>기본적으로 </a:t>
            </a:r>
            <a:r>
              <a:rPr lang="en-US" altLang="ko-KR"/>
              <a:t>MPA</a:t>
            </a:r>
            <a:r>
              <a:rPr lang="ko-KR" altLang="en-US"/>
              <a:t> 모델을 사용</a:t>
            </a:r>
            <a:endParaRPr lang="en-US" altLang="ko-KR"/>
          </a:p>
          <a:p>
            <a:pPr lvl="2"/>
            <a:r>
              <a:rPr lang="ko-KR" altLang="en-US"/>
              <a:t>사용자 액션이 많은 페이지는 </a:t>
            </a:r>
            <a:r>
              <a:rPr lang="en-US" altLang="ko-KR"/>
              <a:t>SPA </a:t>
            </a:r>
            <a:r>
              <a:rPr lang="ko-KR" altLang="en-US"/>
              <a:t>모델을 사용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A597F-71EB-46EA-BAA1-319E5CCC781D}"/>
              </a:ext>
            </a:extLst>
          </p:cNvPr>
          <p:cNvGrpSpPr/>
          <p:nvPr/>
        </p:nvGrpSpPr>
        <p:grpSpPr>
          <a:xfrm>
            <a:off x="1187624" y="1988840"/>
            <a:ext cx="5328592" cy="2880320"/>
            <a:chOff x="774055" y="1844824"/>
            <a:chExt cx="5328592" cy="288032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BC1C8DC-29E7-43D6-8C35-37773A2FD295}"/>
                </a:ext>
              </a:extLst>
            </p:cNvPr>
            <p:cNvGrpSpPr/>
            <p:nvPr/>
          </p:nvGrpSpPr>
          <p:grpSpPr>
            <a:xfrm>
              <a:off x="774055" y="1844824"/>
              <a:ext cx="5328592" cy="2880320"/>
              <a:chOff x="4729807" y="3761484"/>
              <a:chExt cx="3976717" cy="209075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1BC7CC2-3A34-4468-88BB-8DB9B2D9C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9807" y="3761484"/>
                <a:ext cx="3976717" cy="209075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8AE16C-9970-4EA9-BC93-8E942F5741DB}"/>
                  </a:ext>
                </a:extLst>
              </p:cNvPr>
              <p:cNvSpPr txBox="1"/>
              <p:nvPr/>
            </p:nvSpPr>
            <p:spPr>
              <a:xfrm>
                <a:off x="4735978" y="4127366"/>
                <a:ext cx="346249" cy="10797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ko-KR" altLang="en-US" sz="105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프로젝트 복잡도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87A05-E175-4149-B46C-3951C8FBBFE0}"/>
                </a:ext>
              </a:extLst>
            </p:cNvPr>
            <p:cNvSpPr txBox="1"/>
            <p:nvPr/>
          </p:nvSpPr>
          <p:spPr>
            <a:xfrm>
              <a:off x="1234994" y="4355812"/>
              <a:ext cx="6687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920DA4-410B-449A-8AB1-4C32746D65D5}"/>
                </a:ext>
              </a:extLst>
            </p:cNvPr>
            <p:cNvSpPr txBox="1"/>
            <p:nvPr/>
          </p:nvSpPr>
          <p:spPr>
            <a:xfrm>
              <a:off x="5220072" y="4355812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634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단방향 바인딩</a:t>
            </a:r>
            <a:endParaRPr lang="en-US" altLang="ko-KR"/>
          </a:p>
          <a:p>
            <a:pPr lvl="2"/>
            <a:r>
              <a:rPr lang="ko-KR" altLang="en-US"/>
              <a:t>표현식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{{  }},  </a:t>
            </a:r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ng-bind</a:t>
            </a:r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처리되지 않은 템플릿 바인딩 표현식 숨기기</a:t>
            </a:r>
            <a:endParaRPr lang="en-US" altLang="ko-KR"/>
          </a:p>
          <a:p>
            <a:pPr lvl="2"/>
            <a:r>
              <a:rPr lang="en-US" altLang="ko-KR"/>
              <a:t>{{…}} </a:t>
            </a:r>
            <a:r>
              <a:rPr lang="ko-KR" altLang="en-US"/>
              <a:t>대신 </a:t>
            </a:r>
            <a:r>
              <a:rPr lang="en-US" altLang="ko-KR"/>
              <a:t>ng-bind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ng-cloak </a:t>
            </a:r>
            <a:r>
              <a:rPr lang="ko-KR" altLang="en-US"/>
              <a:t>이용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1A1B-7938-40DB-AB4F-35CE8334139A}"/>
              </a:ext>
            </a:extLst>
          </p:cNvPr>
          <p:cNvSpPr txBox="1"/>
          <p:nvPr/>
        </p:nvSpPr>
        <p:spPr>
          <a:xfrm>
            <a:off x="1019844" y="6501950"/>
            <a:ext cx="228620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exam12_one_way_binding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43D2E-3A44-449A-9A84-F25A2BCF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3501008"/>
            <a:ext cx="7974632" cy="18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양방향 바인딩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ng-model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30775-91EF-4833-A7A8-26BE9110714B}"/>
              </a:ext>
            </a:extLst>
          </p:cNvPr>
          <p:cNvSpPr txBox="1"/>
          <p:nvPr/>
        </p:nvSpPr>
        <p:spPr>
          <a:xfrm>
            <a:off x="971600" y="6501950"/>
            <a:ext cx="227927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exam13_two_way_binding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C5C50-9074-4A6E-A3C4-3B0E454F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74380"/>
            <a:ext cx="7740352" cy="1423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C35FCE-542B-4A1E-9210-3DB59DA5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86816"/>
            <a:ext cx="5817333" cy="13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18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엘리먼트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ng-repeat : </a:t>
            </a:r>
            <a:r>
              <a:rPr lang="ko-KR" altLang="en-US"/>
              <a:t>반복 </a:t>
            </a:r>
            <a:endParaRPr lang="en-US" altLang="ko-KR"/>
          </a:p>
          <a:p>
            <a:pPr lvl="2"/>
            <a:r>
              <a:rPr lang="ko-KR" altLang="en-US"/>
              <a:t>배열 요소 반복 및 객체</a:t>
            </a:r>
            <a:r>
              <a:rPr lang="en-US" altLang="ko-KR"/>
              <a:t> </a:t>
            </a:r>
            <a:r>
              <a:rPr lang="ko-KR" altLang="en-US"/>
              <a:t>속성 반복</a:t>
            </a:r>
            <a:endParaRPr lang="en-US" altLang="ko-KR"/>
          </a:p>
          <a:p>
            <a:pPr lvl="2"/>
            <a:r>
              <a:rPr lang="en-US" altLang="ko-KR"/>
              <a:t>ng-repeat</a:t>
            </a:r>
            <a:r>
              <a:rPr lang="ko-KR" altLang="en-US"/>
              <a:t> 내장 변수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3FE5E-E2CA-462A-9277-2C5FB49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40868"/>
            <a:ext cx="7265478" cy="2376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B08D5-939B-447C-9803-44EC83FF06E6}"/>
              </a:ext>
            </a:extLst>
          </p:cNvPr>
          <p:cNvSpPr txBox="1"/>
          <p:nvPr/>
        </p:nvSpPr>
        <p:spPr>
          <a:xfrm>
            <a:off x="1078067" y="6508249"/>
            <a:ext cx="169373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exam14_ng-repeat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C7FB7-0D89-4FFB-8CCC-4C8ADB9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809762"/>
            <a:ext cx="6315644" cy="10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92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&lt;ng-include&gt; : </a:t>
            </a:r>
            <a:r>
              <a:rPr lang="ko-KR" altLang="en-US"/>
              <a:t>외부 </a:t>
            </a:r>
            <a:r>
              <a:rPr lang="en-US" altLang="ko-KR"/>
              <a:t>HTML </a:t>
            </a:r>
            <a:r>
              <a:rPr lang="ko-KR" altLang="en-US"/>
              <a:t>삽입</a:t>
            </a:r>
            <a:endParaRPr lang="en-US" altLang="ko-KR"/>
          </a:p>
          <a:p>
            <a:pPr lvl="2"/>
            <a:r>
              <a:rPr lang="en-US" altLang="ko-KR"/>
              <a:t>&lt;ng-include src=“…”onload=“…”&gt;</a:t>
            </a:r>
            <a:r>
              <a:rPr lang="en-US" altLang="ko-KR">
                <a:solidFill>
                  <a:srgbClr val="C00000"/>
                </a:solidFill>
              </a:rPr>
              <a:t>&lt;/ng-include&gt;</a:t>
            </a:r>
          </a:p>
          <a:p>
            <a:pPr lvl="2"/>
            <a:r>
              <a:rPr lang="ko-KR" altLang="en-US"/>
              <a:t>반드시 끝 태그를 작성해야함</a:t>
            </a:r>
            <a:endParaRPr lang="en-US" altLang="ko-KR"/>
          </a:p>
          <a:p>
            <a:pPr lvl="2"/>
            <a:r>
              <a:rPr lang="en-US" altLang="ko-KR"/>
              <a:t>src </a:t>
            </a:r>
            <a:r>
              <a:rPr lang="ko-KR" altLang="en-US"/>
              <a:t>리소스는 </a:t>
            </a:r>
            <a:r>
              <a:rPr lang="en-US" altLang="ko-KR"/>
              <a:t>Ajax </a:t>
            </a:r>
            <a:r>
              <a:rPr lang="ko-KR" altLang="en-US"/>
              <a:t>요청을 해서 응답으로 받음</a:t>
            </a:r>
            <a:endParaRPr lang="en-US" altLang="ko-KR"/>
          </a:p>
          <a:p>
            <a:pPr lvl="2"/>
            <a:r>
              <a:rPr lang="ko-KR" altLang="en-US"/>
              <a:t>응답을 받고 로딩 완료되면 </a:t>
            </a:r>
            <a:r>
              <a:rPr lang="en-US" altLang="ko-KR"/>
              <a:t>onload </a:t>
            </a:r>
            <a:r>
              <a:rPr lang="ko-KR" altLang="en-US"/>
              <a:t>핸들러 실행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E1D8C-4399-4357-8549-1390A339E1E1}"/>
              </a:ext>
            </a:extLst>
          </p:cNvPr>
          <p:cNvSpPr txBox="1"/>
          <p:nvPr/>
        </p:nvSpPr>
        <p:spPr>
          <a:xfrm>
            <a:off x="971600" y="6501950"/>
            <a:ext cx="176362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exam15_ng-include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ECCA6-6477-4ECE-9AAD-4265697B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276872"/>
            <a:ext cx="5544616" cy="11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0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ng-switch: </a:t>
            </a:r>
            <a:r>
              <a:rPr lang="ko-KR" altLang="en-US"/>
              <a:t>조건에 따른 엘리먼트 대체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4A25A-8D0E-4B03-8C80-BD2B50AE6A73}"/>
              </a:ext>
            </a:extLst>
          </p:cNvPr>
          <p:cNvSpPr txBox="1"/>
          <p:nvPr/>
        </p:nvSpPr>
        <p:spPr>
          <a:xfrm>
            <a:off x="1043608" y="6501950"/>
            <a:ext cx="16809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exam16_ng-switch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EED34-FBE2-46F4-8957-81DA3CFB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5832648" cy="33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8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스타일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엘리먼트 보이기</a:t>
            </a:r>
            <a:r>
              <a:rPr lang="en-US" altLang="ko-KR"/>
              <a:t>, </a:t>
            </a:r>
            <a:r>
              <a:rPr lang="ko-KR" altLang="en-US"/>
              <a:t>숨김</a:t>
            </a:r>
            <a:r>
              <a:rPr lang="en-US" altLang="ko-KR"/>
              <a:t>, </a:t>
            </a:r>
            <a:r>
              <a:rPr lang="ko-KR" altLang="en-US"/>
              <a:t>제거</a:t>
            </a: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에는 추가하고 </a:t>
            </a:r>
            <a:r>
              <a:rPr lang="en-US" altLang="ko-KR"/>
              <a:t>CSS</a:t>
            </a:r>
            <a:r>
              <a:rPr lang="ko-KR" altLang="en-US"/>
              <a:t>의</a:t>
            </a:r>
            <a:r>
              <a:rPr lang="en-US" altLang="ko-KR"/>
              <a:t> display: none</a:t>
            </a:r>
            <a:r>
              <a:rPr lang="ko-KR" altLang="en-US"/>
              <a:t> 으로 제어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ng-show=“true | false”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70C0"/>
                </a:solidFill>
              </a:rPr>
              <a:t>      ng-hide=“true | false”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 추가하거나 추가하지 않음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ng-if=“true | false”</a:t>
            </a:r>
            <a:endParaRPr lang="en-US" altLang="ko-KR"/>
          </a:p>
          <a:p>
            <a:pPr marL="1371600" lvl="3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D0BE5-D951-4F37-A30A-60451DF5FB90}"/>
              </a:ext>
            </a:extLst>
          </p:cNvPr>
          <p:cNvSpPr txBox="1"/>
          <p:nvPr/>
        </p:nvSpPr>
        <p:spPr>
          <a:xfrm>
            <a:off x="1043608" y="6511383"/>
            <a:ext cx="277672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exam17_ng-show_ng-hide_ng-if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E5CDA-0596-4EE2-BBFE-9B3BE90D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5" y="3356992"/>
            <a:ext cx="5211209" cy="11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9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 dirty="0"/>
              <a:t>CSS</a:t>
            </a:r>
            <a:r>
              <a:rPr lang="ko-KR" altLang="en-US" dirty="0"/>
              <a:t> 클래스 및 스타일</a:t>
            </a:r>
            <a:endParaRPr lang="en-US" altLang="ko-KR" dirty="0"/>
          </a:p>
          <a:p>
            <a:pPr lvl="2"/>
            <a:r>
              <a:rPr lang="en-US" altLang="ko-KR" sz="1300" dirty="0"/>
              <a:t>ng-class=“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</a:t>
            </a:r>
            <a:r>
              <a:rPr lang="en-US" altLang="ko-KR" sz="1300" dirty="0"/>
              <a:t>”or“</a:t>
            </a:r>
            <a:r>
              <a:rPr lang="ko-KR" altLang="en-US" sz="1300" dirty="0" err="1"/>
              <a:t>스코프</a:t>
            </a:r>
            <a:r>
              <a:rPr lang="ko-KR" altLang="en-US" sz="1300" dirty="0"/>
              <a:t> 속성</a:t>
            </a:r>
            <a:r>
              <a:rPr lang="en-US" altLang="ko-KR" sz="1300" dirty="0"/>
              <a:t>”or“{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’:</a:t>
            </a:r>
            <a:r>
              <a:rPr lang="en-US" altLang="ko-KR" sz="1300" dirty="0"/>
              <a:t> </a:t>
            </a:r>
            <a:r>
              <a:rPr lang="ko-KR" altLang="en-US" sz="1300" dirty="0" err="1"/>
              <a:t>스코프속성</a:t>
            </a:r>
            <a:r>
              <a:rPr lang="ko-KR" altLang="en-US" sz="1300" dirty="0"/>
              <a:t> </a:t>
            </a:r>
            <a:r>
              <a:rPr lang="en-US" altLang="ko-KR" sz="1300" dirty="0"/>
              <a:t>}”</a:t>
            </a:r>
          </a:p>
          <a:p>
            <a:pPr lvl="2"/>
            <a:r>
              <a:rPr lang="en-US" altLang="ko-KR" sz="1300" dirty="0"/>
              <a:t>ng-class-odd=“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</a:t>
            </a:r>
            <a:r>
              <a:rPr lang="en-US" altLang="ko-KR" sz="1300" dirty="0"/>
              <a:t>”or“</a:t>
            </a:r>
            <a:r>
              <a:rPr lang="ko-KR" altLang="en-US" sz="1300" dirty="0" err="1"/>
              <a:t>스코프</a:t>
            </a:r>
            <a:r>
              <a:rPr lang="ko-KR" altLang="en-US" sz="1300" dirty="0"/>
              <a:t> 속성</a:t>
            </a:r>
            <a:r>
              <a:rPr lang="en-US" altLang="ko-KR" sz="1300" dirty="0"/>
              <a:t>”or“{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’:</a:t>
            </a:r>
            <a:r>
              <a:rPr lang="en-US" altLang="ko-KR" sz="1300" dirty="0"/>
              <a:t> </a:t>
            </a:r>
            <a:r>
              <a:rPr lang="ko-KR" altLang="en-US" sz="1300" dirty="0" err="1"/>
              <a:t>스코프속성</a:t>
            </a:r>
            <a:r>
              <a:rPr lang="ko-KR" altLang="en-US" sz="1300" dirty="0"/>
              <a:t> </a:t>
            </a:r>
            <a:r>
              <a:rPr lang="en-US" altLang="ko-KR" sz="1300" dirty="0"/>
              <a:t>}”</a:t>
            </a:r>
          </a:p>
          <a:p>
            <a:pPr lvl="2"/>
            <a:r>
              <a:rPr lang="en-US" altLang="ko-KR" sz="1300" dirty="0"/>
              <a:t>ng-class-even=“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</a:t>
            </a:r>
            <a:r>
              <a:rPr lang="en-US" altLang="ko-KR" sz="1300" dirty="0"/>
              <a:t>”or“</a:t>
            </a:r>
            <a:r>
              <a:rPr lang="ko-KR" altLang="en-US" sz="1300" dirty="0" err="1"/>
              <a:t>스코프</a:t>
            </a:r>
            <a:r>
              <a:rPr lang="ko-KR" altLang="en-US" sz="1300" dirty="0"/>
              <a:t> 속성</a:t>
            </a:r>
            <a:r>
              <a:rPr lang="en-US" altLang="ko-KR" sz="1300" dirty="0"/>
              <a:t>”or“{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’:</a:t>
            </a:r>
            <a:r>
              <a:rPr lang="en-US" altLang="ko-KR" sz="1300" dirty="0"/>
              <a:t> </a:t>
            </a:r>
            <a:r>
              <a:rPr lang="ko-KR" altLang="en-US" sz="1300" dirty="0" err="1"/>
              <a:t>스코프속성</a:t>
            </a:r>
            <a:r>
              <a:rPr lang="ko-KR" altLang="en-US" sz="1300" dirty="0"/>
              <a:t> </a:t>
            </a:r>
            <a:r>
              <a:rPr lang="en-US" altLang="ko-KR" sz="1300" dirty="0"/>
              <a:t>}”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odd?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'odd':'even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'"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odd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"'odd'"</a:t>
            </a: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ng-class-even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"'even'"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ng-class=“{‘</a:t>
            </a:r>
            <a:r>
              <a:rPr lang="ko-KR" altLang="en-US" dirty="0"/>
              <a:t>클래스명</a:t>
            </a:r>
            <a:r>
              <a:rPr lang="en-US" altLang="ko-KR" dirty="0"/>
              <a:t>’: </a:t>
            </a:r>
            <a:r>
              <a:rPr lang="ko-KR" altLang="en-US" dirty="0"/>
              <a:t>조건식</a:t>
            </a:r>
            <a:r>
              <a:rPr lang="en-US" altLang="ko-KR" dirty="0"/>
              <a:t>, … }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00B050"/>
                </a:solidFill>
              </a:rPr>
              <a:t>조건식이 </a:t>
            </a:r>
            <a:r>
              <a:rPr lang="en-US" altLang="ko-KR" dirty="0">
                <a:solidFill>
                  <a:srgbClr val="00B050"/>
                </a:solidFill>
              </a:rPr>
              <a:t>true</a:t>
            </a:r>
            <a:r>
              <a:rPr lang="ko-KR" altLang="en-US" dirty="0">
                <a:solidFill>
                  <a:srgbClr val="00B050"/>
                </a:solidFill>
              </a:rPr>
              <a:t>인 클래스가 추가 </a:t>
            </a:r>
            <a:endParaRPr lang="en-US" altLang="ko-KR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&lt;div</a:t>
            </a:r>
            <a:r>
              <a:rPr lang="ko-KR" altLang="en-US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class=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ng-class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'alert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-primary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item==current}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&gt;…&lt;/div&gt;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altLang="ko-KR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ng-style=“{‘CSS</a:t>
            </a:r>
            <a:r>
              <a:rPr lang="ko-KR" altLang="en-US" dirty="0" err="1"/>
              <a:t>속성명</a:t>
            </a:r>
            <a:r>
              <a:rPr lang="en-US" altLang="ko-KR" dirty="0"/>
              <a:t>’:  ‘</a:t>
            </a:r>
            <a:r>
              <a:rPr lang="ko-KR" altLang="en-US" dirty="0"/>
              <a:t>값</a:t>
            </a:r>
            <a:r>
              <a:rPr lang="en-US" altLang="ko-KR" dirty="0"/>
              <a:t>’ or  </a:t>
            </a:r>
            <a:r>
              <a:rPr lang="ko-KR" altLang="en-US" dirty="0" err="1"/>
              <a:t>스코프속성</a:t>
            </a:r>
            <a:r>
              <a:rPr lang="en-US" altLang="ko-KR" dirty="0"/>
              <a:t>}”</a:t>
            </a:r>
          </a:p>
          <a:p>
            <a:pPr marL="914400" lvl="2" indent="0"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ng-style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"{'background-color':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settings.Columns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&gt;…&lt;/td&gt;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16DF5-36E9-4566-B7D0-43B9DF36092B}"/>
              </a:ext>
            </a:extLst>
          </p:cNvPr>
          <p:cNvSpPr txBox="1"/>
          <p:nvPr/>
        </p:nvSpPr>
        <p:spPr>
          <a:xfrm>
            <a:off x="1021049" y="6501950"/>
            <a:ext cx="22894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exam18_ng-class_ng-style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7876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이벤트 처리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r>
              <a:rPr lang="en-US" altLang="ko-KR"/>
              <a:t>: </a:t>
            </a:r>
            <a:r>
              <a:rPr lang="ko-KR" altLang="en-US"/>
              <a:t>이벤트가 발생하면 표현식을 실행시킴</a:t>
            </a: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A4C585-C832-4859-9CD4-54A43164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95813"/>
            <a:ext cx="7200800" cy="461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8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68208" y="6501950"/>
            <a:ext cx="2100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exam19_event_directive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37053-F3FF-43B3-8413-E396F605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08720"/>
            <a:ext cx="746821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4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불리언 값을 갖는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불리언 어트리뷰트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체크</a:t>
            </a:r>
            <a:r>
              <a:rPr lang="en-US" altLang="ko-KR"/>
              <a:t> </a:t>
            </a:r>
            <a:r>
              <a:rPr lang="ko-KR" altLang="en-US"/>
              <a:t>및 선택</a:t>
            </a:r>
            <a:r>
              <a:rPr lang="en-US" altLang="ko-KR"/>
              <a:t>, </a:t>
            </a:r>
            <a:r>
              <a:rPr lang="ko-KR" altLang="en-US"/>
              <a:t>활성화여부</a:t>
            </a:r>
            <a:r>
              <a:rPr lang="en-US" altLang="ko-KR"/>
              <a:t>, </a:t>
            </a:r>
            <a:r>
              <a:rPr lang="ko-KR" altLang="en-US"/>
              <a:t>읽기전용여부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FF1D65-2B94-40E4-9AA9-E182D72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12560"/>
            <a:ext cx="7155931" cy="1747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68CAA5-E6E1-4A82-B67E-03B8F524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176038"/>
            <a:ext cx="6918752" cy="12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11622B-D9F3-456F-8214-013BFEA7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927211"/>
            <a:ext cx="3157953" cy="25218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E27671-CAAB-4636-9E10-7F69FD8AB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957" y="2669319"/>
            <a:ext cx="4983655" cy="8604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8394CC-836E-471E-A339-FB8DAB8FD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070630"/>
            <a:ext cx="4742857" cy="1238095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다양한 프레임워크 아키텍처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MVC(Model-View-Controller)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6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ng-href</a:t>
            </a:r>
          </a:p>
          <a:p>
            <a:pPr lvl="2"/>
            <a:r>
              <a:rPr lang="en-US" altLang="ko-KR"/>
              <a:t>&lt;a&gt; </a:t>
            </a:r>
            <a:r>
              <a:rPr lang="ko-KR" altLang="en-US"/>
              <a:t>태그에서 </a:t>
            </a:r>
            <a:r>
              <a:rPr lang="en-US" altLang="ko-KR"/>
              <a:t>href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&lt;a</a:t>
            </a:r>
            <a:r>
              <a:rPr lang="ko-KR" altLang="en-US"/>
              <a:t> </a:t>
            </a:r>
            <a:r>
              <a:rPr lang="en-US" altLang="ko-KR"/>
              <a:t>ng-href=“{{ pageUrl }}”&gt;xxx&lt;/a&gt;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href=“{{…}}” </a:t>
            </a:r>
            <a:r>
              <a:rPr lang="ko-KR" altLang="en-US"/>
              <a:t>은 표현식이 바인딩 되기 전에 사용자가 클릭하면 이동이 되지만</a:t>
            </a:r>
            <a:r>
              <a:rPr lang="en-US" altLang="ko-KR"/>
              <a:t>(404)</a:t>
            </a:r>
          </a:p>
          <a:p>
            <a:pPr lvl="2"/>
            <a:r>
              <a:rPr lang="en-US" altLang="ko-KR"/>
              <a:t>ng-href=“{{…}}”</a:t>
            </a:r>
            <a:r>
              <a:rPr lang="ko-KR" altLang="en-US"/>
              <a:t>은 바인딩 되기 전에 클릭하면 이동되지 않는다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en-US" altLang="ko-KR"/>
              <a:t>ng-src</a:t>
            </a:r>
          </a:p>
          <a:p>
            <a:pPr lvl="2"/>
            <a:r>
              <a:rPr lang="en-US" altLang="ko-KR"/>
              <a:t>&lt;img&gt;</a:t>
            </a:r>
            <a:r>
              <a:rPr lang="ko-KR" altLang="en-US"/>
              <a:t> 태그에서 </a:t>
            </a:r>
            <a:r>
              <a:rPr lang="en-US" altLang="ko-KR"/>
              <a:t>src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&lt;img</a:t>
            </a:r>
            <a:r>
              <a:rPr lang="ko-KR" altLang="en-US"/>
              <a:t> </a:t>
            </a:r>
            <a:r>
              <a:rPr lang="en-US" altLang="ko-KR"/>
              <a:t>ng-src=“{{ imagUrl }}”/&gt;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src=“{{…}}”</a:t>
            </a:r>
            <a:r>
              <a:rPr lang="ko-KR" altLang="en-US"/>
              <a:t>은 표현식이 바인딩되기 전에 브라우저가 다운로드를 시도</a:t>
            </a:r>
            <a:r>
              <a:rPr lang="en-US" altLang="ko-KR"/>
              <a:t>(</a:t>
            </a:r>
            <a:r>
              <a:rPr lang="ko-KR" altLang="en-US"/>
              <a:t>에러 발생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ng-src=“{{…}}”</a:t>
            </a:r>
            <a:r>
              <a:rPr lang="ko-KR" altLang="en-US"/>
              <a:t>은 바인된 후에 브라우저가 다운로드를 시도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5CE1E-D70E-4571-98B3-ECDD9511F243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05923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양식과 관련된 디렉티브</a:t>
            </a:r>
            <a:endParaRPr lang="en-US" altLang="ko-KR"/>
          </a:p>
          <a:p>
            <a:pPr lvl="1"/>
            <a:r>
              <a:rPr lang="ko-KR" altLang="en-US"/>
              <a:t>텍스트 입력 양식에 사용될 수 있는 디렉티브</a:t>
            </a:r>
            <a:endParaRPr lang="en-US" altLang="ko-KR"/>
          </a:p>
          <a:p>
            <a:pPr lvl="2"/>
            <a:r>
              <a:rPr lang="en-US" altLang="ko-KR"/>
              <a:t>&lt;input type=“text | url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email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number”&gt; </a:t>
            </a:r>
          </a:p>
          <a:p>
            <a:pPr lvl="2"/>
            <a:r>
              <a:rPr lang="en-US" altLang="ko-KR"/>
              <a:t>&lt;textarea&gt; 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66D067-1DB6-41F0-B1F7-BB6CE831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3" y="4525461"/>
            <a:ext cx="4392488" cy="830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3D0322-F456-46D4-B8FE-56251CB03979}"/>
              </a:ext>
            </a:extLst>
          </p:cNvPr>
          <p:cNvSpPr txBox="1"/>
          <p:nvPr/>
        </p:nvSpPr>
        <p:spPr>
          <a:xfrm>
            <a:off x="3910018" y="5206286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4198B50-2337-4C63-AA38-C46CB681F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801" y="1320335"/>
            <a:ext cx="1224471" cy="2251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47EF6E-B260-4759-A5FF-12699CB7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803" y="2138631"/>
            <a:ext cx="5500430" cy="1993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49B4CF-F947-47EA-8B7E-14167AD6DAD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8943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 type=“checkbox”&gt;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9864F-3AD4-475A-A9AB-CDDE5E3C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87745"/>
            <a:ext cx="6336704" cy="1664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DE9480-4709-4F48-BA94-FAE5F7FA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31" y="5232815"/>
            <a:ext cx="4171429" cy="1142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BB48D-9394-4652-876D-800D7D6B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31" y="2896193"/>
            <a:ext cx="5038095" cy="22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76BE04-2BFD-46F2-BE23-1091946CFAD6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05176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1692D-F9EA-4191-A94B-F32EC6FD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7" y="1196752"/>
            <a:ext cx="7519693" cy="4464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040F2-F2C5-41AE-BA24-4EF612A962E8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5058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8BF460-F39C-4AEC-AE01-1DFCC1A1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79" y="1052736"/>
            <a:ext cx="8057143" cy="5304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496577-84DB-4A22-B22B-52B85926628F}"/>
              </a:ext>
            </a:extLst>
          </p:cNvPr>
          <p:cNvSpPr txBox="1"/>
          <p:nvPr/>
        </p:nvSpPr>
        <p:spPr>
          <a:xfrm>
            <a:off x="2377803" y="2222617"/>
            <a:ext cx="2206053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 </a:t>
            </a:r>
            <a:r>
              <a:rPr lang="ko-KR" altLang="en-US" sz="1000"/>
              <a:t>객체가 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73D31-DEC7-4960-ADB2-AB52977C1841}"/>
              </a:ext>
            </a:extLst>
          </p:cNvPr>
          <p:cNvSpPr txBox="1"/>
          <p:nvPr/>
        </p:nvSpPr>
        <p:spPr>
          <a:xfrm>
            <a:off x="2377803" y="4526873"/>
            <a:ext cx="2042547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item.id</a:t>
            </a:r>
            <a:r>
              <a:rPr lang="ko-KR" altLang="en-US" sz="1000"/>
              <a:t>가 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2E549-D7E7-44BE-B94E-5ECC39C05B60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46740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폼 유효성 검증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&lt;form name=“…” novalidate&gt; </a:t>
            </a:r>
            <a:r>
              <a:rPr lang="ko-KR" altLang="en-US"/>
              <a:t>태그의 필요성</a:t>
            </a:r>
            <a:endParaRPr lang="en-US" altLang="ko-KR"/>
          </a:p>
          <a:p>
            <a:pPr lvl="2"/>
            <a:r>
              <a:rPr lang="ko-KR" altLang="en-US"/>
              <a:t>양방향 모델 바인딩만 사용할 경우에는 </a:t>
            </a:r>
            <a:r>
              <a:rPr lang="en-US" altLang="ko-KR"/>
              <a:t>&lt;form&gt; </a:t>
            </a:r>
            <a:r>
              <a:rPr lang="ko-KR" altLang="en-US"/>
              <a:t>태그 필요 없음</a:t>
            </a:r>
            <a:endParaRPr lang="en-US" altLang="ko-KR"/>
          </a:p>
          <a:p>
            <a:pPr lvl="2"/>
            <a:r>
              <a:rPr lang="ko-KR" altLang="en-US"/>
              <a:t>폼 유효성 검증이 필요할 경우에는 반드시 필요</a:t>
            </a:r>
            <a:endParaRPr lang="en-US" altLang="ko-KR"/>
          </a:p>
          <a:p>
            <a:pPr lvl="2"/>
            <a:r>
              <a:rPr lang="en-US" altLang="ko-KR"/>
              <a:t>novalidate: </a:t>
            </a:r>
            <a:r>
              <a:rPr lang="ko-KR" altLang="en-US"/>
              <a:t>일관되지 않는 브라우저의 유효성 검증 지원 기능을 비활성화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18E74-EC41-412F-9E08-CD70CE21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7942857" cy="322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9111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AngularJS</a:t>
            </a:r>
            <a:r>
              <a:rPr lang="ko-KR" altLang="en-US"/>
              <a:t>에서 유효성을 검증할 수 있는 </a:t>
            </a:r>
            <a:r>
              <a:rPr lang="en-US" altLang="ko-KR"/>
              <a:t>input </a:t>
            </a:r>
            <a:r>
              <a:rPr lang="ko-KR" altLang="en-US"/>
              <a:t>타입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폼의 유효성 모니터링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541C1-9FDA-4C59-85B9-B9E12FA5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86840"/>
            <a:ext cx="6264696" cy="2137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1BD7EA-8C6A-4920-835A-016FD636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38710"/>
            <a:ext cx="6264696" cy="20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78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유효성 검사 결과 표시</a:t>
            </a:r>
            <a:endParaRPr lang="en-US" altLang="ko-KR"/>
          </a:p>
          <a:p>
            <a:pPr lvl="2"/>
            <a:r>
              <a:rPr lang="ko-KR" altLang="en-US"/>
              <a:t>양식 엘리먼트에 자동으로 클래스를 추가하거나 제거함으로써 검증 결과를 보고</a:t>
            </a:r>
            <a:endParaRPr lang="en-US" altLang="ko-KR"/>
          </a:p>
          <a:p>
            <a:pPr lvl="2"/>
            <a:r>
              <a:rPr lang="ko-KR" altLang="en-US"/>
              <a:t>유효성 검증과 관련된 </a:t>
            </a:r>
            <a:r>
              <a:rPr lang="en-US" altLang="ko-KR"/>
              <a:t>CSS 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클래스에 </a:t>
            </a:r>
            <a:r>
              <a:rPr lang="en-US" altLang="ko-KR"/>
              <a:t>CSS</a:t>
            </a:r>
            <a:r>
              <a:rPr lang="ko-KR" altLang="en-US"/>
              <a:t>를 적용해서 사용자에게 실시간으로 검증 피드백 전달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특정 유효성 검증 제약에 대한 피드백 전달</a:t>
            </a:r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562EDB-E402-4873-A103-E485592A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5179722"/>
            <a:ext cx="7145919" cy="8233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143B49-A14C-4FC6-9636-AD2A0BA4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710850"/>
            <a:ext cx="5645563" cy="82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BCC522-95D8-45CF-A22B-2F4CC2037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939" y="1543652"/>
            <a:ext cx="5961905" cy="1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0443D-5485-43B3-AA13-0664336911E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9080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type=“text”&gt;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02AE6-D8D9-47FF-9B06-94216FFD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59" y="1160817"/>
            <a:ext cx="7275442" cy="32204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A0945C-E4E1-4377-81FD-CD6F55A5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6" y="4708769"/>
            <a:ext cx="6489096" cy="1255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9C6B96-7611-4512-A592-854524276E23}"/>
              </a:ext>
            </a:extLst>
          </p:cNvPr>
          <p:cNvSpPr txBox="1"/>
          <p:nvPr/>
        </p:nvSpPr>
        <p:spPr>
          <a:xfrm>
            <a:off x="6084168" y="2184065"/>
            <a:ext cx="2217274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/>
              <a:t>url, email, number</a:t>
            </a:r>
            <a:r>
              <a:rPr lang="ko-KR" altLang="en-US" sz="1000"/>
              <a:t>는 </a:t>
            </a:r>
            <a:r>
              <a:rPr lang="en-US" altLang="ko-KR" sz="1000"/>
              <a:t>ng-pattern</a:t>
            </a:r>
            <a:r>
              <a:rPr lang="ko-KR" altLang="en-US" sz="1000"/>
              <a:t>이 </a:t>
            </a:r>
            <a:endParaRPr lang="en-US" altLang="ko-KR" sz="1000"/>
          </a:p>
          <a:p>
            <a:r>
              <a:rPr lang="ko-KR" altLang="en-US" sz="1000"/>
              <a:t>자동 설정되므로 기술하면 안됨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BE6A-3865-4919-9BD5-898B4B4F40D4}"/>
              </a:ext>
            </a:extLst>
          </p:cNvPr>
          <p:cNvSpPr txBox="1"/>
          <p:nvPr/>
        </p:nvSpPr>
        <p:spPr>
          <a:xfrm>
            <a:off x="6084168" y="2711619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</p:spTree>
    <p:extLst>
      <p:ext uri="{BB962C8B-B14F-4D97-AF65-F5344CB8AC3E}">
        <p14:creationId xmlns:p14="http://schemas.microsoft.com/office/powerpoint/2010/main" val="4079116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type=“email”&gt;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705606-0A96-41FC-9A41-BF386B5E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6583588" cy="1944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E4E589-3E16-4DF6-8130-1EECB793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501008"/>
            <a:ext cx="289781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6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51A8F-17E5-4043-A287-64E8A582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94" y="1412776"/>
            <a:ext cx="3111906" cy="25122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90179-5C0D-47B9-83C1-3E3AA03A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90" y="2204864"/>
            <a:ext cx="5199547" cy="779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4576F-B427-4445-918C-13B5809BB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273" y="4444644"/>
            <a:ext cx="4476190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MVP(Model-View-Presenter)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11846-B553-4751-A2BD-387D05884AF3}"/>
              </a:ext>
            </a:extLst>
          </p:cNvPr>
          <p:cNvSpPr txBox="1"/>
          <p:nvPr/>
        </p:nvSpPr>
        <p:spPr>
          <a:xfrm>
            <a:off x="1502586" y="168375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함수호출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50891-8AA8-4737-8CE7-0BAAC3676F1A}"/>
              </a:ext>
            </a:extLst>
          </p:cNvPr>
          <p:cNvSpPr txBox="1"/>
          <p:nvPr/>
        </p:nvSpPr>
        <p:spPr>
          <a:xfrm>
            <a:off x="2665046" y="20663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콜백</a:t>
            </a:r>
          </a:p>
        </p:txBody>
      </p:sp>
    </p:spTree>
    <p:extLst>
      <p:ext uri="{BB962C8B-B14F-4D97-AF65-F5344CB8AC3E}">
        <p14:creationId xmlns:p14="http://schemas.microsoft.com/office/powerpoint/2010/main" val="244550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&lt;textarea&gt;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6A869-B5F5-451C-B3F4-A161CEC0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8" y="1095667"/>
            <a:ext cx="7398339" cy="25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33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0FBDB2-68D4-4C9B-9F0D-0FB95D5B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840760" cy="34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필터</a:t>
            </a:r>
            <a:r>
              <a:rPr lang="en-US" altLang="ko-KR"/>
              <a:t>(filter)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바인딩된 데이터가 뷰에 표시되기 전에 데이터를 변형</a:t>
            </a:r>
            <a:endParaRPr lang="en-US" altLang="ko-KR"/>
          </a:p>
          <a:p>
            <a:pPr lvl="2"/>
            <a:r>
              <a:rPr lang="ko-KR" altLang="en-US"/>
              <a:t>원본 데이터는 변경하지 않음</a:t>
            </a:r>
            <a:endParaRPr lang="en-US" altLang="ko-KR"/>
          </a:p>
          <a:p>
            <a:pPr lvl="2"/>
            <a:r>
              <a:rPr lang="ko-KR" altLang="en-US"/>
              <a:t>데이터 포맷팅 및 정렬하는데 주로 사용됨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단일값 필터링</a:t>
            </a:r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소수 이하 자리수 변경</a:t>
            </a:r>
            <a:r>
              <a:rPr lang="en-US" altLang="ko-KR"/>
              <a:t>: number</a:t>
            </a:r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5F694-1204-4962-83D3-6B35A87B9D11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6B81B0-69D5-4064-9A82-B3459372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87050"/>
            <a:ext cx="4710093" cy="1296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2D419C-80C8-4428-A4E4-A7844047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875824"/>
            <a:ext cx="3445094" cy="11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4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통화 문자 표시</a:t>
            </a:r>
            <a:r>
              <a:rPr lang="en-US" altLang="ko-KR"/>
              <a:t>: currency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날짜 포매팅</a:t>
            </a:r>
            <a:r>
              <a:rPr lang="en-US" altLang="ko-KR"/>
              <a:t>: date</a:t>
            </a:r>
          </a:p>
          <a:p>
            <a:pPr lvl="2"/>
            <a:r>
              <a:rPr lang="ko-KR" altLang="en-US"/>
              <a:t>참고 사이트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https://docs.angularjs.org/api/ng/filter/date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CB0190-E78B-4519-BA85-B7FBBBAE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23" y="1086462"/>
            <a:ext cx="5113579" cy="398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E15BB-9428-49D2-BBE9-E20DF7AA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16" y="1556792"/>
            <a:ext cx="4949400" cy="8694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6D324B-4BEE-4768-B360-61506D224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682" y="3458552"/>
            <a:ext cx="4810053" cy="11945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17DFDB-C99F-49A8-B98E-F55B5CDAC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682" y="4727373"/>
            <a:ext cx="3859008" cy="1332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24393-5A7F-4887-8B15-B7CCBA913A40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60852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컬렉션 필터링</a:t>
            </a:r>
            <a:endParaRPr lang="en-US" altLang="ko-KR"/>
          </a:p>
          <a:p>
            <a:pPr lvl="2"/>
            <a:r>
              <a:rPr lang="ko-KR" altLang="en-US"/>
              <a:t>항목 개수 제한</a:t>
            </a:r>
            <a:r>
              <a:rPr lang="en-US" altLang="ko-KR"/>
              <a:t>: limitTo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항목 선택</a:t>
            </a:r>
            <a:r>
              <a:rPr lang="en-US" altLang="ko-KR"/>
              <a:t>: filter (</a:t>
            </a:r>
            <a:r>
              <a:rPr lang="ko-KR" altLang="en-US"/>
              <a:t>맵 객체 또는 </a:t>
            </a:r>
            <a:r>
              <a:rPr lang="en-US" altLang="ko-KR"/>
              <a:t>true</a:t>
            </a:r>
            <a:r>
              <a:rPr lang="ko-KR" altLang="en-US"/>
              <a:t>를 리턴하는 함수 지정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FF2E0-BCE2-4005-9F40-D4ACB33D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27109"/>
            <a:ext cx="3857143" cy="1066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CAE71-2454-4C27-8520-1D3D8D32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03" y="3011285"/>
            <a:ext cx="4257143" cy="10857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841B5B-7053-440B-B622-2D590BF5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011285"/>
            <a:ext cx="2323809" cy="2285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7AEE5B-BB40-4D24-BAF4-511C192DA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03" y="4289629"/>
            <a:ext cx="4352381" cy="5523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440BDF7-9B8E-4FDA-A5F1-22A0BAC29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603" y="4863566"/>
            <a:ext cx="3895238" cy="1085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4ED6B-CE11-450C-A3AE-9A846859357F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40583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항목 정렬</a:t>
            </a:r>
            <a:r>
              <a:rPr lang="en-US" altLang="ko-KR"/>
              <a:t>: orderBy</a:t>
            </a:r>
          </a:p>
          <a:p>
            <a:pPr lvl="2"/>
            <a:r>
              <a:rPr lang="ko-KR" altLang="en-US"/>
              <a:t>올림</a:t>
            </a:r>
            <a:r>
              <a:rPr lang="en-US" altLang="ko-KR"/>
              <a:t>, </a:t>
            </a:r>
            <a:r>
              <a:rPr lang="ko-KR" altLang="en-US"/>
              <a:t>내림</a:t>
            </a:r>
            <a:r>
              <a:rPr lang="en-US" altLang="ko-KR"/>
              <a:t>(-) </a:t>
            </a:r>
            <a:r>
              <a:rPr lang="ko-KR" altLang="en-US"/>
              <a:t>차순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차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필터 체인</a:t>
            </a:r>
            <a:endParaRPr lang="en-US" altLang="ko-KR"/>
          </a:p>
          <a:p>
            <a:pPr lvl="2"/>
            <a:r>
              <a:rPr lang="ko-KR" altLang="en-US"/>
              <a:t>여러 개의 필터를 결합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4EE3A-76A1-4138-9518-0F4FBC1B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0768"/>
            <a:ext cx="4333333" cy="1257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59603D-06BE-43EC-B70E-9BBDE52E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121223"/>
            <a:ext cx="4714286" cy="10666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714636-2798-4E78-86AE-8DAFDF6B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203198"/>
            <a:ext cx="5552381" cy="10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54887-8D3E-4230-9388-089D4FC3CA86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55608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Service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애플리케이션 전역에서 사용 가능한 공통 기능을 제공</a:t>
            </a:r>
            <a:endParaRPr lang="en-US" altLang="ko-KR"/>
          </a:p>
          <a:p>
            <a:pPr lvl="2"/>
            <a:r>
              <a:rPr lang="ko-KR" altLang="en-US"/>
              <a:t>싱글톤</a:t>
            </a:r>
            <a:r>
              <a:rPr lang="en-US" altLang="ko-KR"/>
              <a:t>(Singleton)</a:t>
            </a:r>
            <a:r>
              <a:rPr lang="ko-KR" altLang="en-US"/>
              <a:t>으로 단 하나의 객체만 생성됨</a:t>
            </a:r>
            <a:endParaRPr lang="en-US" altLang="ko-KR"/>
          </a:p>
          <a:p>
            <a:pPr lvl="2"/>
            <a:r>
              <a:rPr lang="en-US" altLang="ko-KR"/>
              <a:t>RESTful </a:t>
            </a:r>
            <a:r>
              <a:rPr lang="ko-KR" altLang="en-US"/>
              <a:t>웹 서비스와 네트워크 연동해서 데이터 입출력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서비스 선언</a:t>
            </a:r>
            <a:endParaRPr lang="en-US" altLang="ko-KR"/>
          </a:p>
          <a:p>
            <a:pPr lvl="2"/>
            <a:r>
              <a:rPr lang="en-US" altLang="ko-KR"/>
              <a:t>Module</a:t>
            </a:r>
            <a:r>
              <a:rPr lang="ko-KR" altLang="en-US"/>
              <a:t>의 </a:t>
            </a:r>
            <a:r>
              <a:rPr lang="en-US" altLang="ko-KR"/>
              <a:t>factory(), service(), provider() </a:t>
            </a:r>
            <a:r>
              <a:rPr lang="ko-KR" altLang="en-US"/>
              <a:t>메소드로 커스텀 서비스 선언 가능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내장 서비스</a:t>
            </a:r>
            <a:endParaRPr lang="en-US" altLang="ko-KR"/>
          </a:p>
          <a:p>
            <a:pPr lvl="2"/>
            <a:r>
              <a:rPr lang="en-US" altLang="ko-KR"/>
              <a:t>AngularJS</a:t>
            </a:r>
            <a:r>
              <a:rPr lang="ko-KR" altLang="en-US"/>
              <a:t>에서 기본적으로 제공</a:t>
            </a:r>
            <a:endParaRPr lang="en-US" altLang="ko-KR"/>
          </a:p>
          <a:p>
            <a:pPr lvl="2"/>
            <a:r>
              <a:rPr lang="ko-KR" altLang="en-US"/>
              <a:t>내장 서비스 목록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https://docs.angularjs.org/api/ng/service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서비스 주입</a:t>
            </a:r>
            <a:endParaRPr lang="en-US" altLang="ko-KR"/>
          </a:p>
          <a:p>
            <a:pPr lvl="2"/>
            <a:r>
              <a:rPr lang="ko-KR" altLang="en-US"/>
              <a:t>컨트롤러 또는 다른 서비스에서 주입해서 사용할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9F12D-80FE-42E7-A59A-A7354BC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7468256" cy="16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79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서비스 선언과 주입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factory(name, providerFunction)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에서 리턴하는 객체가 서비스 객체</a:t>
            </a:r>
            <a:endParaRPr lang="en-US" altLang="ko-KR"/>
          </a:p>
          <a:p>
            <a:pPr lvl="2"/>
            <a:r>
              <a:rPr lang="ko-KR" altLang="en-US"/>
              <a:t>리턴된 서비스 객체는 재사용됨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의 로컬 변수는 서비스 객체 내부에서만 사용 가능</a:t>
            </a:r>
            <a:r>
              <a:rPr lang="en-US" altLang="ko-KR"/>
              <a:t>(private </a:t>
            </a:r>
            <a:r>
              <a:rPr lang="ko-KR" altLang="en-US"/>
              <a:t>효과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60E1F-F4AA-454A-9653-6EE2216C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3586629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66" y="3217106"/>
            <a:ext cx="5435137" cy="316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E9370-C220-4C46-B672-921FE88907C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32236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</p:spPr>
        <p:txBody>
          <a:bodyPr/>
          <a:lstStyle/>
          <a:p>
            <a:pPr lvl="1"/>
            <a:r>
              <a:rPr lang="en-US" altLang="ko-KR"/>
              <a:t>service(name, constructor)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constructor</a:t>
            </a:r>
            <a:r>
              <a:rPr lang="ko-KR" altLang="en-US"/>
              <a:t>는 반드시 </a:t>
            </a:r>
            <a:r>
              <a:rPr lang="en-US" altLang="ko-KR"/>
              <a:t>function() {} </a:t>
            </a:r>
            <a:r>
              <a:rPr lang="ko-KR" altLang="en-US"/>
              <a:t>으로 선언 </a:t>
            </a:r>
            <a:r>
              <a:rPr lang="en-US" altLang="ko-KR"/>
              <a:t>(</a:t>
            </a:r>
            <a:r>
              <a:rPr lang="ko-KR" altLang="en-US"/>
              <a:t>화살표 함수는 안됨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주어진 </a:t>
            </a:r>
            <a:r>
              <a:rPr lang="en-US" altLang="ko-KR"/>
              <a:t>contructor</a:t>
            </a:r>
            <a:r>
              <a:rPr lang="ko-KR" altLang="en-US"/>
              <a:t>를 이용해서 </a:t>
            </a:r>
            <a:r>
              <a:rPr lang="en-US" altLang="ko-KR"/>
              <a:t>new </a:t>
            </a:r>
            <a:r>
              <a:rPr lang="ko-KR" altLang="en-US"/>
              <a:t>연산자로 서비스 객체 생성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DE564-4F2C-4846-A391-1B54FB57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30921"/>
            <a:ext cx="4722604" cy="1231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26" y="2852936"/>
            <a:ext cx="5321202" cy="3096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43521-7B65-4B2C-8900-26E88152F2C2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6032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provider(name, providerType);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은 </a:t>
            </a:r>
            <a:r>
              <a:rPr lang="en-US" altLang="ko-KR"/>
              <a:t>function() {}</a:t>
            </a:r>
            <a:r>
              <a:rPr lang="ko-KR" altLang="en-US"/>
              <a:t>으로 반드시 선언</a:t>
            </a:r>
            <a:r>
              <a:rPr lang="en-US" altLang="ko-KR"/>
              <a:t>(</a:t>
            </a:r>
            <a:r>
              <a:rPr lang="ko-KR" altLang="en-US"/>
              <a:t>화살표 함수 안됨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에서 리턴하는 것은 프로바이더 객체</a:t>
            </a:r>
            <a:endParaRPr lang="en-US" altLang="ko-KR"/>
          </a:p>
          <a:p>
            <a:pPr lvl="2"/>
            <a:r>
              <a:rPr lang="en-US" altLang="ko-KR"/>
              <a:t>confilg()</a:t>
            </a:r>
            <a:r>
              <a:rPr lang="ko-KR" altLang="en-US"/>
              <a:t> 메소드에서 </a:t>
            </a:r>
            <a:r>
              <a:rPr lang="en-US" altLang="ko-KR"/>
              <a:t>name</a:t>
            </a:r>
            <a:r>
              <a:rPr lang="en-US" altLang="ko-KR">
                <a:solidFill>
                  <a:schemeClr val="accent2"/>
                </a:solidFill>
              </a:rPr>
              <a:t>Provider</a:t>
            </a:r>
            <a:r>
              <a:rPr lang="en-US" altLang="ko-KR"/>
              <a:t> </a:t>
            </a:r>
            <a:r>
              <a:rPr lang="ko-KR" altLang="en-US"/>
              <a:t>라는 이름으로  주입 가능</a:t>
            </a:r>
            <a:endParaRPr lang="en-US" altLang="ko-KR"/>
          </a:p>
          <a:p>
            <a:pPr lvl="2"/>
            <a:r>
              <a:rPr lang="ko-KR" altLang="en-US"/>
              <a:t>프로바이더 객체의 </a:t>
            </a:r>
            <a:r>
              <a:rPr lang="en-US" altLang="ko-KR"/>
              <a:t>$get</a:t>
            </a:r>
            <a:r>
              <a:rPr lang="ko-KR" altLang="en-US"/>
              <a:t> 이 리턴하는 것이 서비스 객체임</a:t>
            </a:r>
            <a:r>
              <a:rPr lang="en-US" altLang="ko-KR"/>
              <a:t>(</a:t>
            </a:r>
            <a:r>
              <a:rPr lang="ko-KR" altLang="en-US"/>
              <a:t>싱클톤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C8D41D-B901-4E7B-B4EB-442D1A2CB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4333333" cy="3104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9C0201-D117-4A9A-99E0-4A0EC2D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24" y="2728368"/>
            <a:ext cx="4942857" cy="35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10AD0-A11B-4362-8D9C-26FFE8951A1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4594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52799-FA6C-4F8B-BCD6-476161AC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89195"/>
            <a:ext cx="3393673" cy="27363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A2D1FB-2853-46E3-B915-D4FCD143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4"/>
            <a:ext cx="5112692" cy="10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E5998B-4E1C-4054-910A-6B452C6F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4486594"/>
            <a:ext cx="5752381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MVVM(Model-View-View Model)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65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전역 객체 접근을 위한 내장 서비스</a:t>
            </a:r>
            <a:endParaRPr lang="en-US" altLang="ko-KR"/>
          </a:p>
          <a:p>
            <a:pPr lvl="1"/>
            <a:r>
              <a:rPr lang="en-US" altLang="ko-KR"/>
              <a:t>$window</a:t>
            </a:r>
          </a:p>
          <a:p>
            <a:pPr lvl="2"/>
            <a:r>
              <a:rPr lang="en-US" altLang="ko-KR"/>
              <a:t>window </a:t>
            </a:r>
            <a:r>
              <a:rPr lang="ko-KR" altLang="en-US"/>
              <a:t>객체를 래핑한 것으로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$document</a:t>
            </a:r>
          </a:p>
          <a:p>
            <a:pPr lvl="2"/>
            <a:r>
              <a:rPr lang="en-US" altLang="ko-KR"/>
              <a:t>window.document</a:t>
            </a:r>
            <a:r>
              <a:rPr lang="ko-KR" altLang="en-US"/>
              <a:t>의 </a:t>
            </a:r>
            <a:r>
              <a:rPr lang="en-US" altLang="ko-KR"/>
              <a:t>jQeury </a:t>
            </a:r>
            <a:r>
              <a:rPr lang="ko-KR" altLang="en-US"/>
              <a:t>객체로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$interval(), $timeout()</a:t>
            </a:r>
          </a:p>
          <a:p>
            <a:pPr lvl="2"/>
            <a:r>
              <a:rPr lang="en-US" altLang="ko-KR"/>
              <a:t>window.setInterval() </a:t>
            </a:r>
            <a:r>
              <a:rPr lang="ko-KR" altLang="en-US"/>
              <a:t>메소드 래핑한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window.setTimeout() </a:t>
            </a:r>
            <a:r>
              <a:rPr lang="ko-KR" altLang="en-US"/>
              <a:t>메소드 패핑한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0B9FB3-D6CB-4B80-BC13-192F7D0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40968"/>
            <a:ext cx="6253208" cy="306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9259D-A70C-4E97-BAAC-3DC62574880C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6998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URL</a:t>
            </a:r>
            <a:r>
              <a:rPr lang="ko-KR" altLang="en-US" dirty="0"/>
              <a:t> 접근을 위한 내장 서비스</a:t>
            </a:r>
            <a:endParaRPr lang="en-US" altLang="ko-KR" dirty="0"/>
          </a:p>
          <a:p>
            <a:pPr lvl="1"/>
            <a:r>
              <a:rPr lang="en-US" altLang="ko-KR" dirty="0"/>
              <a:t>$location</a:t>
            </a:r>
          </a:p>
          <a:p>
            <a:pPr lvl="2"/>
            <a:r>
              <a:rPr lang="en-US" altLang="ko-KR" dirty="0" err="1"/>
              <a:t>window.location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ko-KR" altLang="en-US" dirty="0" err="1"/>
              <a:t>랩핑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URL </a:t>
            </a:r>
            <a:r>
              <a:rPr lang="ko-KR" altLang="en-US" dirty="0"/>
              <a:t>정보를 읽거나 변경할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SPA(Sing Page Application)</a:t>
            </a:r>
            <a:r>
              <a:rPr lang="ko-KR" altLang="en-US" dirty="0"/>
              <a:t>에서 내부 내비게이션에 사용한다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=“”&gt; </a:t>
            </a:r>
            <a:r>
              <a:rPr lang="ko-KR" altLang="en-US" dirty="0"/>
              <a:t>처럼 다른 외부 문서로의 이동은 할 수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컨트롤러 및 서비스에 주입될 수 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현재 문서의 경로에서 내부경로로</a:t>
            </a:r>
            <a:r>
              <a:rPr lang="en-US" altLang="ko-KR" dirty="0"/>
              <a:t> </a:t>
            </a:r>
            <a:r>
              <a:rPr lang="ko-KR" altLang="en-US" dirty="0"/>
              <a:t>변경하기 </a:t>
            </a:r>
            <a:r>
              <a:rPr lang="en-US" altLang="ko-KR" dirty="0"/>
              <a:t>(“/#!/…”</a:t>
            </a:r>
            <a:r>
              <a:rPr lang="ko-KR" altLang="en-US" dirty="0"/>
              <a:t>생략 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.url(“/user/</a:t>
            </a:r>
            <a:r>
              <a:rPr lang="en-US" altLang="ko-KR" dirty="0" err="1">
                <a:solidFill>
                  <a:schemeClr val="accent2"/>
                </a:solidFill>
              </a:rPr>
              <a:t>loginForm</a:t>
            </a:r>
            <a:r>
              <a:rPr lang="en-US" altLang="ko-KR" dirty="0">
                <a:solidFill>
                  <a:schemeClr val="accent2"/>
                </a:solidFill>
              </a:rPr>
              <a:t>”);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http://127.0.0.1:5500/#!</a:t>
            </a:r>
            <a:r>
              <a:rPr lang="en-US" altLang="ko-KR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.url(“/notice/boards”);</a:t>
            </a:r>
            <a:r>
              <a:rPr lang="en-US" altLang="ko-KR" dirty="0"/>
              <a:t>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#!</a:t>
            </a:r>
            <a:r>
              <a:rPr lang="en-US" altLang="ko-KR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</a:t>
            </a:r>
            <a:r>
              <a:rPr lang="en-US" altLang="ko-KR" dirty="0" err="1">
                <a:solidFill>
                  <a:schemeClr val="accent2"/>
                </a:solidFill>
              </a:rPr>
              <a:t>boards?page</a:t>
            </a:r>
            <a:r>
              <a:rPr lang="en-US" altLang="ko-KR" dirty="0">
                <a:solidFill>
                  <a:schemeClr val="accent2"/>
                </a:solidFill>
              </a:rPr>
              <a:t>=3”);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#!</a:t>
            </a:r>
            <a:r>
              <a:rPr lang="en-US" altLang="ko-KR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/notice/boards?page=3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</a:t>
            </a:r>
            <a:r>
              <a:rPr lang="en-US" altLang="ko-KR" dirty="0" err="1">
                <a:solidFill>
                  <a:schemeClr val="accent2"/>
                </a:solidFill>
              </a:rPr>
              <a:t>boards?page</a:t>
            </a:r>
            <a:r>
              <a:rPr lang="en-US" altLang="ko-KR" dirty="0">
                <a:solidFill>
                  <a:schemeClr val="accent2"/>
                </a:solidFill>
              </a:rPr>
              <a:t>=3#top”);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#!</a:t>
            </a:r>
            <a:r>
              <a:rPr lang="en-US" altLang="ko-KR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/notice/boards?page=3#top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.url(“/notice/boards/1”);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#!</a:t>
            </a:r>
            <a:r>
              <a:rPr lang="en-US" altLang="ko-KR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/notice/boards/1</a:t>
            </a:r>
            <a:endParaRPr lang="en-US" altLang="ko-KR" dirty="0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3631B-EC88-46B6-AB6D-39E7B9DA4EE7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0996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경로 변경 전 이벤트</a:t>
            </a:r>
            <a:r>
              <a:rPr lang="en-US" altLang="ko-KR"/>
              <a:t>: $locationChangeStart</a:t>
            </a:r>
          </a:p>
          <a:p>
            <a:pPr lvl="2"/>
            <a:r>
              <a:rPr lang="en-US" altLang="ko-KR"/>
              <a:t>URL</a:t>
            </a:r>
            <a:r>
              <a:rPr lang="ko-KR" altLang="en-US"/>
              <a:t>이 변경되기 전 발생</a:t>
            </a:r>
            <a:endParaRPr lang="en-US" altLang="ko-KR"/>
          </a:p>
          <a:p>
            <a:pPr lvl="2"/>
            <a:r>
              <a:rPr lang="en-US" altLang="ko-KR"/>
              <a:t>event.preventDefault()</a:t>
            </a:r>
            <a:r>
              <a:rPr lang="ko-KR" altLang="en-US"/>
              <a:t>로 </a:t>
            </a:r>
            <a:r>
              <a:rPr lang="en-US" altLang="ko-KR"/>
              <a:t>URL</a:t>
            </a:r>
            <a:r>
              <a:rPr lang="ko-KR" altLang="en-US"/>
              <a:t>이 변경되는 것을 막을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경로 변경 후 이벤트</a:t>
            </a:r>
            <a:r>
              <a:rPr lang="en-US" altLang="ko-KR"/>
              <a:t>: $locationChangeSuccess</a:t>
            </a:r>
          </a:p>
          <a:p>
            <a:pPr lvl="2"/>
            <a:r>
              <a:rPr lang="en-US" altLang="ko-KR"/>
              <a:t>URL</a:t>
            </a:r>
            <a:r>
              <a:rPr lang="ko-KR" altLang="en-US"/>
              <a:t>이 변경된 후 발생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경로 정보 얻기</a:t>
            </a:r>
            <a:endParaRPr lang="en-US" altLang="ko-KR"/>
          </a:p>
          <a:p>
            <a:pPr lvl="2"/>
            <a:r>
              <a:rPr lang="en-US" altLang="ko-KR"/>
              <a:t>$location.url()</a:t>
            </a:r>
          </a:p>
          <a:p>
            <a:pPr lvl="2"/>
            <a:r>
              <a:rPr lang="en-US" altLang="ko-KR"/>
              <a:t>$location.path()</a:t>
            </a:r>
          </a:p>
          <a:p>
            <a:pPr lvl="2"/>
            <a:r>
              <a:rPr lang="en-US" altLang="ko-KR"/>
              <a:t>$locaton.search()</a:t>
            </a:r>
          </a:p>
          <a:p>
            <a:pPr lvl="2"/>
            <a:r>
              <a:rPr lang="en-US" altLang="ko-KR"/>
              <a:t>$location.hash()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C38E5-740E-4F77-89A8-0F60D7E6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3" y="2255836"/>
            <a:ext cx="4129117" cy="2515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168FD8-73D6-4674-8D69-5BCB2FEB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28" y="4799805"/>
            <a:ext cx="5326149" cy="1437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862D1-5679-4FDF-8C31-68DC76A43E30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49475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$anchorScroll</a:t>
            </a:r>
          </a:p>
          <a:p>
            <a:pPr lvl="2"/>
            <a:r>
              <a:rPr lang="ko-KR" altLang="en-US"/>
              <a:t>단순히 주입만으로 </a:t>
            </a:r>
            <a:r>
              <a:rPr lang="en-US" altLang="ko-KR"/>
              <a:t>$location.hash()</a:t>
            </a:r>
            <a:r>
              <a:rPr lang="ko-KR" altLang="en-US"/>
              <a:t>가 리턴하는 값으로 태그의 </a:t>
            </a:r>
            <a:r>
              <a:rPr lang="en-US" altLang="ko-KR"/>
              <a:t>id</a:t>
            </a:r>
            <a:r>
              <a:rPr lang="ko-KR" altLang="en-US"/>
              <a:t>를 찾아 스크롤을 이동</a:t>
            </a:r>
            <a:endParaRPr lang="en-US" altLang="ko-KR"/>
          </a:p>
          <a:p>
            <a:pPr lvl="2"/>
            <a:r>
              <a:rPr lang="ko-KR" altLang="en-US"/>
              <a:t>수동으로 이동하려면 </a:t>
            </a:r>
            <a:r>
              <a:rPr lang="en-US" altLang="ko-KR"/>
              <a:t>$anchorScroll(id)</a:t>
            </a:r>
            <a:r>
              <a:rPr lang="ko-KR" altLang="en-US"/>
              <a:t>를 호출할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C9881-E707-46C4-AFFC-20DC66B3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6020267" cy="39604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8DBE86-03EE-4B31-B74A-C0A18A29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5087941"/>
            <a:ext cx="6205400" cy="1320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C8E8AF-D580-41EF-810D-174F31247E9B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35731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로깅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$log </a:t>
            </a:r>
          </a:p>
          <a:p>
            <a:pPr lvl="2"/>
            <a:r>
              <a:rPr lang="ko-KR" altLang="en-US"/>
              <a:t>전역 콘솔 객체</a:t>
            </a:r>
            <a:r>
              <a:rPr lang="en-US" altLang="ko-KR"/>
              <a:t>(console)</a:t>
            </a:r>
            <a:r>
              <a:rPr lang="ko-KR" altLang="en-US"/>
              <a:t>를 감싼 래퍼이다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콘솔 객체의 메소드에 대응되는 </a:t>
            </a:r>
            <a:r>
              <a:rPr lang="en-US" altLang="ko-KR"/>
              <a:t>debug(), info(), warn(), error() </a:t>
            </a:r>
            <a:r>
              <a:rPr lang="ko-KR" altLang="en-US"/>
              <a:t>메소드 제공한다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개발자 도구 메뉴에서 로그 레벨을 </a:t>
            </a:r>
            <a:r>
              <a:rPr lang="en-US" altLang="ko-KR"/>
              <a:t>verbose</a:t>
            </a:r>
            <a:r>
              <a:rPr lang="ko-KR" altLang="en-US"/>
              <a:t>로 체크해야만 </a:t>
            </a:r>
            <a:r>
              <a:rPr lang="en-US" altLang="ko-KR"/>
              <a:t>debug </a:t>
            </a:r>
            <a:r>
              <a:rPr lang="ko-KR" altLang="en-US"/>
              <a:t>로그를 볼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$logProvider.debugEnabled(false)</a:t>
            </a:r>
            <a:r>
              <a:rPr lang="ko-KR" altLang="en-US"/>
              <a:t>는 </a:t>
            </a:r>
            <a:r>
              <a:rPr lang="en-US" altLang="ko-KR"/>
              <a:t>debug </a:t>
            </a:r>
            <a:r>
              <a:rPr lang="ko-KR" altLang="en-US"/>
              <a:t>로그를 출력을 하지 않는다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/>
              <a:t>      (</a:t>
            </a:r>
            <a:r>
              <a:rPr lang="ko-KR" altLang="en-US"/>
              <a:t>기본</a:t>
            </a:r>
            <a:r>
              <a:rPr lang="en-US" altLang="ko-KR"/>
              <a:t>: true)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5BC90-3A1C-4620-8AEF-9EA387504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286281" cy="2162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9FBF73-F835-41FA-AFFE-AB2AD414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068960"/>
            <a:ext cx="2938484" cy="1528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0C97F-1837-4968-BA82-BEED8E59A9EF}"/>
              </a:ext>
            </a:extLst>
          </p:cNvPr>
          <p:cNvSpPr txBox="1"/>
          <p:nvPr/>
        </p:nvSpPr>
        <p:spPr>
          <a:xfrm>
            <a:off x="1043608" y="6507372"/>
            <a:ext cx="145244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exam26_service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71423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비동기 통신을 위한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$http </a:t>
            </a:r>
            <a:r>
              <a:rPr lang="ko-KR" altLang="en-US"/>
              <a:t>서비스</a:t>
            </a:r>
            <a:endParaRPr lang="en-US" altLang="ko-KR"/>
          </a:p>
          <a:p>
            <a:pPr lvl="2"/>
            <a:r>
              <a:rPr lang="ko-KR" altLang="en-US"/>
              <a:t>비동기 </a:t>
            </a:r>
            <a:r>
              <a:rPr lang="en-US" altLang="ko-KR"/>
              <a:t>Ajax </a:t>
            </a:r>
            <a:r>
              <a:rPr lang="ko-KR" altLang="en-US"/>
              <a:t>요청을 수행</a:t>
            </a:r>
            <a:endParaRPr lang="en-US" altLang="ko-KR"/>
          </a:p>
          <a:p>
            <a:pPr lvl="2"/>
            <a:r>
              <a:rPr lang="ko-KR" altLang="en-US"/>
              <a:t>표준 </a:t>
            </a:r>
            <a:r>
              <a:rPr lang="en-US" altLang="ko-KR"/>
              <a:t>HTTP </a:t>
            </a:r>
            <a:r>
              <a:rPr lang="ko-KR" altLang="en-US"/>
              <a:t>요청을 수행하는 메소드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이들 메소드의 리턴값은 프라미스</a:t>
            </a:r>
            <a:r>
              <a:rPr lang="en-US" altLang="ko-KR"/>
              <a:t>(Promise)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DBA5E-4096-4ADB-94DA-17CC4BA5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21697"/>
            <a:ext cx="7162508" cy="25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0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비동기 통신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REST</a:t>
            </a:r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RE</a:t>
            </a:r>
            <a:r>
              <a:rPr lang="en-US" altLang="ko-KR"/>
              <a:t>presentational </a:t>
            </a:r>
            <a:r>
              <a:rPr lang="en-US" altLang="ko-KR">
                <a:solidFill>
                  <a:srgbClr val="0070C0"/>
                </a:solidFill>
              </a:rPr>
              <a:t>S</a:t>
            </a:r>
            <a:r>
              <a:rPr lang="en-US" altLang="ko-KR"/>
              <a:t>tate </a:t>
            </a:r>
            <a:r>
              <a:rPr lang="en-US" altLang="ko-KR">
                <a:solidFill>
                  <a:srgbClr val="0070C0"/>
                </a:solidFill>
              </a:rPr>
              <a:t>T</a:t>
            </a:r>
            <a:r>
              <a:rPr lang="en-US" altLang="ko-KR"/>
              <a:t>ransfer</a:t>
            </a:r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 </a:t>
            </a:r>
            <a:r>
              <a:rPr lang="en-US" altLang="ko-KR"/>
              <a:t>+ URL</a:t>
            </a:r>
            <a:r>
              <a:rPr lang="ko-KR" altLang="en-US"/>
              <a:t> 조합으로 자원 요청</a:t>
            </a:r>
            <a:endParaRPr lang="en-US" altLang="ko-KR"/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방식에 따라 수행할 작업을 식별</a:t>
            </a:r>
            <a:endParaRPr lang="en-US" altLang="ko-KR"/>
          </a:p>
          <a:p>
            <a:pPr lvl="2"/>
            <a:r>
              <a:rPr lang="en-US" altLang="ko-KR"/>
              <a:t>URL</a:t>
            </a:r>
            <a:r>
              <a:rPr lang="ko-KR" altLang="en-US"/>
              <a:t>은 작업할 데이터를 식별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RESTful </a:t>
            </a:r>
            <a:r>
              <a:rPr lang="ko-KR" altLang="en-US"/>
              <a:t>웹 서비스</a:t>
            </a:r>
            <a:endParaRPr lang="en-US" altLang="ko-KR"/>
          </a:p>
          <a:p>
            <a:pPr lvl="2"/>
            <a:r>
              <a:rPr lang="en-US" altLang="ko-KR"/>
              <a:t>REST </a:t>
            </a:r>
            <a:r>
              <a:rPr lang="ko-KR" altLang="en-US"/>
              <a:t>스타일을 따르는 </a:t>
            </a:r>
            <a:r>
              <a:rPr lang="en-US" altLang="ko-KR"/>
              <a:t>API</a:t>
            </a:r>
            <a:r>
              <a:rPr lang="ko-KR" altLang="en-US"/>
              <a:t>를 제공하는 </a:t>
            </a:r>
            <a:endParaRPr lang="en-US" altLang="ko-KR"/>
          </a:p>
          <a:p>
            <a:pPr marL="914400" lvl="2" indent="0">
              <a:buNone/>
            </a:pPr>
            <a:r>
              <a:rPr lang="ko-KR" altLang="en-US"/>
              <a:t>      웹 서비스</a:t>
            </a:r>
            <a:endParaRPr lang="en-US" altLang="ko-KR"/>
          </a:p>
          <a:p>
            <a:pPr lvl="2"/>
            <a:r>
              <a:rPr lang="ko-KR" altLang="en-US"/>
              <a:t>요청 및 응답 본문의 데이터 포맷은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JSON </a:t>
            </a:r>
            <a:r>
              <a:rPr lang="ko-KR" altLang="en-US"/>
              <a:t>사용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DF0C5-FC2B-47A6-8183-1FD5DA23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998262"/>
            <a:ext cx="3907382" cy="2700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2A0CEB-28FA-4BD9-9A91-569C47E9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005064"/>
            <a:ext cx="567480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2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Model</a:t>
            </a:r>
            <a:r>
              <a:rPr lang="ko-KR" altLang="en-US"/>
              <a:t> 서비스 선언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C7940-0F22-411B-BD4C-C014E2FB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664" y="2521849"/>
            <a:ext cx="4364823" cy="385806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F81C6F2-8616-44E2-9093-AA8208856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24194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BAA9B5-C4FA-4FB7-B474-8DD75D3F9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521849"/>
            <a:ext cx="4462101" cy="38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4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마무리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 algn="ctr">
              <a:buNone/>
            </a:pPr>
            <a:r>
              <a:rPr lang="ko-KR" altLang="en-US" sz="3600">
                <a:solidFill>
                  <a:schemeClr val="tx2"/>
                </a:solidFill>
              </a:rPr>
              <a:t>수고 하셨습니다</a:t>
            </a:r>
            <a:r>
              <a:rPr lang="en-US" altLang="ko-KR" sz="3600">
                <a:solidFill>
                  <a:schemeClr val="tx2"/>
                </a:solidFill>
              </a:rPr>
              <a:t>.</a:t>
            </a:r>
            <a:endParaRPr lang="ko-KR" altLang="en-US" sz="3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21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D598DB1-ACFF-4D69-9084-096D555545F5}"/>
              </a:ext>
            </a:extLst>
          </p:cNvPr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MVW(Model-View-Whatever)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MVC </a:t>
            </a:r>
            <a:r>
              <a:rPr lang="ko-KR" altLang="en-US"/>
              <a:t>또는 </a:t>
            </a:r>
            <a:r>
              <a:rPr lang="en-US" altLang="ko-KR"/>
              <a:t>MVVM </a:t>
            </a:r>
            <a:r>
              <a:rPr lang="ko-KR" altLang="en-US"/>
              <a:t>어떤 아키텍처라도 구현 가능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가장 효율적인 패턴을 적용할 수 있도록 유연함</a:t>
            </a:r>
            <a:endParaRPr lang="en-US" altLang="ko-KR"/>
          </a:p>
          <a:p>
            <a:pPr lvl="2"/>
            <a:r>
              <a:rPr lang="ko-KR" altLang="en-US"/>
              <a:t>대표적 프레임워크</a:t>
            </a:r>
            <a:r>
              <a:rPr lang="en-US" altLang="ko-KR"/>
              <a:t>: AngularJS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F3B4C9-A8C7-4E53-982D-2EC0DE8A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88840"/>
            <a:ext cx="5832648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라이브러리 설치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기본 라이브러리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44088-98F7-46EF-A5FF-ED43D7F7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848872" cy="30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추가 라이브러리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2"/>
            <a:r>
              <a:rPr lang="en-US" altLang="ko-KR"/>
              <a:t>&lt;script src="https://ajax.googleapis.com/ajax/libs/angularjs/1.8.2/</a:t>
            </a:r>
            <a:r>
              <a:rPr lang="ko-KR" altLang="en-US"/>
              <a:t>파일명</a:t>
            </a:r>
            <a:r>
              <a:rPr lang="en-US" altLang="ko-KR"/>
              <a:t>”&gt;</a:t>
            </a:r>
          </a:p>
          <a:p>
            <a:pPr marL="914400" lvl="2" indent="0">
              <a:buNone/>
            </a:pPr>
            <a:r>
              <a:rPr lang="en-US" altLang="ko-KR"/>
              <a:t>      &lt;/script&gt;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https://angularjs.org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172E1B-01F4-4BDF-B9C3-68C35602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92896"/>
            <a:ext cx="5356670" cy="3757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6075B-707B-4224-AD3C-EE9247D68D6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22544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578537</TotalTime>
  <Words>3095</Words>
  <Application>Microsoft Office PowerPoint</Application>
  <PresentationFormat>화면 슬라이드 쇼(4:3)</PresentationFormat>
  <Paragraphs>1114</Paragraphs>
  <Slides>68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7" baseType="lpstr">
      <vt:lpstr>HY견고딕</vt:lpstr>
      <vt:lpstr>굴림</vt:lpstr>
      <vt:lpstr>맑은 고딕</vt:lpstr>
      <vt:lpstr>휴먼명조</vt:lpstr>
      <vt:lpstr>Arial</vt:lpstr>
      <vt:lpstr>Arial Black</vt:lpstr>
      <vt:lpstr>Consolas</vt:lpstr>
      <vt:lpstr>Wingdings</vt:lpstr>
      <vt:lpstr>Office 테마</vt:lpstr>
      <vt:lpstr>PowerPoint 프레젠테이션</vt:lpstr>
      <vt:lpstr>라운드 트립과 단일 페이지 </vt:lpstr>
      <vt:lpstr>라운드 트립과 단일 페이지 </vt:lpstr>
      <vt:lpstr>다양한 프레임워크 아키텍처 </vt:lpstr>
      <vt:lpstr>다양한 프레임워크 아키텍처 </vt:lpstr>
      <vt:lpstr>다양한 프레임워크 아키텍처 </vt:lpstr>
      <vt:lpstr>다양한 프레임워크 아키텍처 </vt:lpstr>
      <vt:lpstr>개발 환경 설정</vt:lpstr>
      <vt:lpstr>개발 환경 설정</vt:lpstr>
      <vt:lpstr>URL 라우트 설정</vt:lpstr>
      <vt:lpstr>URL 라우트 설정</vt:lpstr>
      <vt:lpstr>URL 라우트 설정</vt:lpstr>
      <vt:lpstr>URL 라우트 설정</vt:lpstr>
      <vt:lpstr>MVC 패턴 이해</vt:lpstr>
      <vt:lpstr>AngularJS 애플리케이션 구성요소 </vt:lpstr>
      <vt:lpstr>AngularJS 애플리케이션 구성요소 </vt:lpstr>
      <vt:lpstr>모듈 생성 및 HTML 연계</vt:lpstr>
      <vt:lpstr>모듈을 활용한 코드 조직화</vt:lpstr>
      <vt:lpstr>모듈의 콜백 메소드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데이터 바인딩 디렉티브</vt:lpstr>
      <vt:lpstr>데이터 바인딩 디렉티브</vt:lpstr>
      <vt:lpstr>데이터 바인딩 디렉티브</vt:lpstr>
      <vt:lpstr>데이터 바인딩 디렉티브 </vt:lpstr>
      <vt:lpstr>데이터 바인딩 디렉티브 </vt:lpstr>
      <vt:lpstr>데이터 바인딩 디렉티브 </vt:lpstr>
      <vt:lpstr>엘리먼트 디렉티브 </vt:lpstr>
      <vt:lpstr>엘리먼트 디렉티브 </vt:lpstr>
      <vt:lpstr>이벤트 처리 디렉티브 </vt:lpstr>
      <vt:lpstr>이벤트 처리 디렉티브 </vt:lpstr>
      <vt:lpstr>불리언 값을 갖는 디렉티브 </vt:lpstr>
      <vt:lpstr>바인딩후 로딩을 하는 디렉티브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필터</vt:lpstr>
      <vt:lpstr>필터</vt:lpstr>
      <vt:lpstr>필터</vt:lpstr>
      <vt:lpstr>필터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비동기 통신</vt:lpstr>
      <vt:lpstr>비동기 통신</vt:lpstr>
      <vt:lpstr>비동기 통신</vt:lpstr>
      <vt:lpstr>마무리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2.0</dc:title>
  <dc:creator>Microsoft Corporation</dc:creator>
  <cp:lastModifiedBy>COM</cp:lastModifiedBy>
  <cp:revision>4096</cp:revision>
  <cp:lastPrinted>2013-05-28T02:54:53Z</cp:lastPrinted>
  <dcterms:created xsi:type="dcterms:W3CDTF">2006-10-05T04:04:58Z</dcterms:created>
  <dcterms:modified xsi:type="dcterms:W3CDTF">2021-04-16T03:03:14Z</dcterms:modified>
</cp:coreProperties>
</file>